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9" r:id="rId20"/>
    <p:sldId id="275" r:id="rId21"/>
    <p:sldId id="277" r:id="rId22"/>
    <p:sldId id="278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8" autoAdjust="0"/>
    <p:restoredTop sz="94678" autoAdjust="0"/>
  </p:normalViewPr>
  <p:slideViewPr>
    <p:cSldViewPr>
      <p:cViewPr varScale="1">
        <p:scale>
          <a:sx n="53" d="100"/>
          <a:sy n="53" d="100"/>
        </p:scale>
        <p:origin x="-7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4" d="100"/>
          <a:sy n="44" d="100"/>
        </p:scale>
        <p:origin x="-1848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63039-BB7B-487F-8CFC-B54663039035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58701-0CC6-4846-9F3B-1049EC1B9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345F5-097F-4972-A927-323C6F358ABB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392A7-AE44-4FC2-929E-70E3F649A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32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3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3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3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3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3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3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5/26/2011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0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3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7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7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4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8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3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05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04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2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5/26/2011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32361-067D-4814-94F8-C80E1A6772F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172200"/>
            <a:ext cx="2290763" cy="552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919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164541"/>
            <a:ext cx="68580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toolkit for speech recognition research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90600" y="4953000"/>
            <a:ext cx="7772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According to legend,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was the Ethiopian goatherd who discovered the coffee plant).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2" y="685800"/>
            <a:ext cx="8036859" cy="1939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097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847" y="0"/>
            <a:ext cx="7772400" cy="841649"/>
          </a:xfrm>
        </p:spPr>
        <p:txBody>
          <a:bodyPr>
            <a:normAutofit/>
          </a:bodyPr>
          <a:lstStyle/>
          <a:p>
            <a:r>
              <a:rPr lang="en-US" dirty="0" smtClean="0"/>
              <a:t>Matrix library</a:t>
            </a:r>
            <a:endParaRPr lang="en-US" dirty="0"/>
          </a:p>
        </p:txBody>
      </p:sp>
      <p:sp>
        <p:nvSpPr>
          <p:cNvPr id="27" name="Subtitle 2"/>
          <p:cNvSpPr>
            <a:spLocks noGrp="1"/>
          </p:cNvSpPr>
          <p:nvPr>
            <p:ph type="subTitle" idx="1"/>
          </p:nvPr>
        </p:nvSpPr>
        <p:spPr>
          <a:xfrm>
            <a:off x="381000" y="914400"/>
            <a:ext cx="8534400" cy="57912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C++ wrapper for BLAS and CLAPACK linear algebra libraries (plus some extra code).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Can use either (BLAS+CLAPACK), or ATLAS, or MKL, as external library.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Supports generic, packed symmetric and packed triangular matrix formats.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Supplies typical linear-algebra functionality (SVD, etc.), and FFT.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Reusable: independent of rest of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code (except one  small directory “base/”).</a:t>
            </a: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35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847" y="0"/>
            <a:ext cx="7772400" cy="841649"/>
          </a:xfrm>
        </p:spPr>
        <p:txBody>
          <a:bodyPr>
            <a:normAutofit/>
          </a:bodyPr>
          <a:lstStyle/>
          <a:p>
            <a:r>
              <a:rPr lang="en-US" dirty="0" err="1" smtClean="0"/>
              <a:t>OpenFst</a:t>
            </a:r>
            <a:r>
              <a:rPr lang="en-US" dirty="0" smtClean="0"/>
              <a:t> and </a:t>
            </a:r>
            <a:r>
              <a:rPr lang="en-US" dirty="0" err="1" smtClean="0"/>
              <a:t>fstext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27" name="Subtitle 2"/>
          <p:cNvSpPr>
            <a:spLocks noGrp="1"/>
          </p:cNvSpPr>
          <p:nvPr>
            <p:ph type="subTitle" idx="1"/>
          </p:nvPr>
        </p:nvSpPr>
        <p:spPr>
          <a:xfrm>
            <a:off x="381000" y="914400"/>
            <a:ext cx="8534400" cy="57912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OpenFst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is open-source FST library (mostly from Google)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 compile against it, e.g. decoding-graph object is an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OpenFst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object.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stext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 contains various extensions to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OpenFst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E.g. implementation of on-demand context-dependency transducer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Our FST recipe is a little bit different from the standard one and requires slightly different FST algorithms (e.g.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determinization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with epsilon removal)</a:t>
            </a: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55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847" y="0"/>
            <a:ext cx="7772400" cy="841649"/>
          </a:xfrm>
        </p:spPr>
        <p:txBody>
          <a:bodyPr>
            <a:normAutofit/>
          </a:bodyPr>
          <a:lstStyle/>
          <a:p>
            <a:r>
              <a:rPr lang="en-US" dirty="0" err="1" smtClean="0"/>
              <a:t>Kaldi</a:t>
            </a:r>
            <a:r>
              <a:rPr lang="en-US" dirty="0" smtClean="0"/>
              <a:t> I/O</a:t>
            </a:r>
            <a:endParaRPr lang="en-US" dirty="0"/>
          </a:p>
        </p:txBody>
      </p:sp>
      <p:sp>
        <p:nvSpPr>
          <p:cNvPr id="27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86800" cy="57912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Based on C++ streams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Supports binary and text-mode formats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extended filenames: “-”, “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gunzip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–c foo.gz|”, “/offset/into/file:12345”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Archive format: generic mechanism to index objects by strings (typically utterance id)</a:t>
            </a:r>
          </a:p>
          <a:p>
            <a:pPr marL="914400" lvl="1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06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827753" cy="841649"/>
          </a:xfrm>
        </p:spPr>
        <p:txBody>
          <a:bodyPr>
            <a:normAutofit/>
          </a:bodyPr>
          <a:lstStyle/>
          <a:p>
            <a:r>
              <a:rPr lang="en-US" dirty="0" smtClean="0"/>
              <a:t>Tree building and clustering code</a:t>
            </a:r>
            <a:endParaRPr lang="en-US" dirty="0"/>
          </a:p>
        </p:txBody>
      </p:sp>
      <p:sp>
        <p:nvSpPr>
          <p:cNvPr id="27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86800" cy="57150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Very generic clustering and tree building mechanisms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Easy to build trees in various different ways (globally shared tree roots, etc.)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Our current recipes use automatically generated questions (minimize hassle)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Mechanisms scalable to wide context (e.g.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quinphone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and large phone-sets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WSJ recipe we, in effect, ask questions about phone-position and stress (via expanded phone set and specially constrained questions… this is mostly set up at the script level)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75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827753" cy="841649"/>
          </a:xfrm>
        </p:spPr>
        <p:txBody>
          <a:bodyPr>
            <a:normAutofit/>
          </a:bodyPr>
          <a:lstStyle/>
          <a:p>
            <a:r>
              <a:rPr lang="en-US" dirty="0" smtClean="0"/>
              <a:t>HMM and transition modeling</a:t>
            </a:r>
            <a:endParaRPr lang="en-US" dirty="0"/>
          </a:p>
        </p:txBody>
      </p:sp>
      <p:sp>
        <p:nvSpPr>
          <p:cNvPr id="27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686800" cy="54864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code is separate from the “GMM” side of things (just treat states as integer ids)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Can specify a “prototype” topology for each phone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Transition is separately estimated depending on the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p.d.f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index on the state it comes out of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Mechanisms for turning these HMMs into FSTs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our FSTs, the (input) labels encode more information than just the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p.d.f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index (e.g. encodes the phone, the position in the HMM)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so we can train the transitions (and can work out the phone sequences from this index sequence)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26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827753" cy="841649"/>
          </a:xfrm>
        </p:spPr>
        <p:txBody>
          <a:bodyPr>
            <a:normAutofit/>
          </a:bodyPr>
          <a:lstStyle/>
          <a:p>
            <a:r>
              <a:rPr lang="en-US" dirty="0" smtClean="0"/>
              <a:t>Decoding-graph creation</a:t>
            </a:r>
            <a:endParaRPr lang="en-US" dirty="0"/>
          </a:p>
        </p:txBody>
      </p:sp>
      <p:sp>
        <p:nvSpPr>
          <p:cNvPr id="27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686800" cy="54864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There is a C++ mechanism for creating decoding graphs (FSTs) in training time, from transcriptions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These graphs are typically cached on disk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 train using the Viterbi path through these graphs (redo Viterbi every few iterations)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the larger decoding graphs used in test time, we put relatively simple command-line tools together with a shell script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Some of these are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OpenFst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tools, but mostly our own (using C++-level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OpenFst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mechanisms)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12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827753" cy="84164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Gaussian Mixture Models (GMMs)</a:t>
            </a:r>
            <a:endParaRPr lang="en-US" dirty="0"/>
          </a:p>
        </p:txBody>
      </p:sp>
      <p:sp>
        <p:nvSpPr>
          <p:cNvPr id="27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86800" cy="54864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Code for GMMs is fairly simple and passive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Have avoided complex frameworks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Representation of a single GMM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Likelihood evaluation;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mutators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Separate class for accumulation and training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Class for a collection of GMMs (indexed by integer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pdf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-index)… similar to vector&lt;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Gmm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Corresponding “accumulator” class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GMM code does not “know about” HMMs, transition models, linear transforms, etc.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41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3867"/>
            <a:ext cx="7827753" cy="841649"/>
          </a:xfrm>
        </p:spPr>
        <p:txBody>
          <a:bodyPr>
            <a:normAutofit/>
          </a:bodyPr>
          <a:lstStyle/>
          <a:p>
            <a:r>
              <a:rPr lang="en-US" dirty="0" smtClean="0"/>
              <a:t>Linear transform code</a:t>
            </a:r>
            <a:endParaRPr lang="en-US" dirty="0"/>
          </a:p>
        </p:txBody>
      </p:sp>
      <p:sp>
        <p:nvSpPr>
          <p:cNvPr id="27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86800" cy="5715000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Code for estimation of various linear transforms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LDA, HLDA,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fMLLR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/CMLLR, MLLT/STC, linear VTLN, “exponential transform” (something new, like VTLN), MLLR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code is specifically for GMMs (would code these algorithms separately for other models)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Linear transforms applied in a unified way (code does not “know” how they were estimated)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Usually applied as part of a pipe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Mechanisms for regression trees for 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fMLLR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MLLR)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Used in separate command-line decoders (don’t want to complicate code that isn’t doing this)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2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"/>
            <a:ext cx="7827753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Decoders</a:t>
            </a:r>
            <a:endParaRPr lang="en-US" dirty="0"/>
          </a:p>
        </p:txBody>
      </p:sp>
      <p:sp>
        <p:nvSpPr>
          <p:cNvPr id="27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686800" cy="6096000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Decoders (currently) use fully expanded FSTs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Currently 3 decoders on spectrum  simple </a:t>
            </a: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itchFamily="2" charset="2"/>
              </a:rPr>
              <a:t>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itchFamily="2" charset="2"/>
              </a:rPr>
              <a:t>fast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itchFamily="2" charset="2"/>
              </a:rPr>
              <a:t>But &gt;3 command-line decoding programs!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Decoders don’t “know about” GMMs, HMMs,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etc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just the FSTs, and “Decodable” interface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“Decodable” interface has function that says “give me score for this (frame, index)”… like matrix lookup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 “wrap” GMMs etc. in a thin wrapper that satisfies “Decodable” interface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Command-line decoding programs always do one pass of decoding and are for a specific (decoder, model type).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Multiple decoding passes done at script level (invoke decoder multiple times)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13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3867"/>
            <a:ext cx="7827753" cy="841649"/>
          </a:xfrm>
        </p:spPr>
        <p:txBody>
          <a:bodyPr>
            <a:normAutofit/>
          </a:bodyPr>
          <a:lstStyle/>
          <a:p>
            <a:r>
              <a:rPr lang="en-US" dirty="0" smtClean="0"/>
              <a:t>Feature processing</a:t>
            </a:r>
            <a:endParaRPr lang="en-US" dirty="0"/>
          </a:p>
        </p:txBody>
      </p:sp>
      <p:sp>
        <p:nvSpPr>
          <p:cNvPr id="27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86800" cy="57150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Support standard MFCC and PLP features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reasonable range of configurability (#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mel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bins, etc.)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Read only .wav format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external programs for format conversion, e.g. from sphere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Typically write features (like other objects) all to a very large file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Expansion with deltas,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fMLLR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etc. typically done using pipes, on-the-fly, to minimize disk I/O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next talk will explain the framework for this.</a:t>
            </a:r>
          </a:p>
          <a:p>
            <a:pPr marL="914400" lvl="1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50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r>
              <a:rPr lang="en-US" dirty="0" smtClean="0"/>
              <a:t>Key aspects of the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676400"/>
            <a:ext cx="7467600" cy="4343400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Apache v2.0 license (very free)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Available on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Sourceforge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Open source, collaborative project (we welcome new participants)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C++ toolkit (compiles on Windows and common UNIX platforms)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Has documentation and example scripts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64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3867"/>
            <a:ext cx="7827753" cy="841649"/>
          </a:xfrm>
        </p:spPr>
        <p:txBody>
          <a:bodyPr>
            <a:normAutofit/>
          </a:bodyPr>
          <a:lstStyle/>
          <a:p>
            <a:r>
              <a:rPr lang="en-US" dirty="0" smtClean="0"/>
              <a:t>Command-line tools</a:t>
            </a:r>
            <a:endParaRPr lang="en-US" dirty="0"/>
          </a:p>
        </p:txBody>
      </p:sp>
      <p:sp>
        <p:nvSpPr>
          <p:cNvPr id="27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86800" cy="59436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Large number of command-line tools (&gt;150), each with a fairly simple function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Command-line tools take options e.g. </a:t>
            </a:r>
          </a:p>
          <a:p>
            <a:pPr algn="l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compute-</a:t>
            </a:r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mfcc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-feats --use-energy=false  \</a:t>
            </a:r>
          </a:p>
          <a:p>
            <a:pPr algn="l"/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ark:data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train_wav.scp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\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ark,scp:data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train.ark,train,scp</a:t>
            </a:r>
            <a:endParaRPr lang="en-US" sz="2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 rarely need to supply more than a few options to any given program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Command line tools generally have quite simple code.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C++ code doesn’t have to worry much about I/O (handled through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templated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code via “Table” concept… will explain after the break).</a:t>
            </a: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9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3867"/>
            <a:ext cx="7827753" cy="841649"/>
          </a:xfrm>
        </p:spPr>
        <p:txBody>
          <a:bodyPr>
            <a:normAutofit/>
          </a:bodyPr>
          <a:lstStyle/>
          <a:p>
            <a:r>
              <a:rPr lang="en-US" dirty="0" smtClean="0"/>
              <a:t>Scripts (example fragment)</a:t>
            </a:r>
            <a:endParaRPr lang="en-US" dirty="0"/>
          </a:p>
        </p:txBody>
      </p:sp>
      <p:sp>
        <p:nvSpPr>
          <p:cNvPr id="27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86800" cy="59436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#!/bin/bash</a:t>
            </a:r>
          </a:p>
          <a:p>
            <a:pPr algn="l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</a:p>
          <a:p>
            <a:pPr algn="l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while [ $x -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numiters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]; do</a:t>
            </a:r>
          </a:p>
          <a:p>
            <a:pPr algn="l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if echo 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mllt_iters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|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grep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-w $x &gt;/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dev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/null; then # Do MLLT update.</a:t>
            </a:r>
          </a:p>
          <a:p>
            <a:pPr algn="l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(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-to-post ark:$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cur.ali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ark:- | \</a:t>
            </a:r>
          </a:p>
          <a:p>
            <a:pPr algn="l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weight-silence-post 0.0 $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silphonelist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x.mdl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ark:- ark:- | \</a:t>
            </a:r>
          </a:p>
          <a:p>
            <a:pPr algn="l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gmm-acc-mllt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--binary=false 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x.mdl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"$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featsub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" ark:- 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x.macc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) \</a:t>
            </a:r>
          </a:p>
          <a:p>
            <a:pPr algn="l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2&gt; 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/macc.$x.log  || exit 1;</a:t>
            </a: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est-mllt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x.mat.new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x.macc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2&gt; 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/mupdate.$x.log || exit 1;</a:t>
            </a:r>
          </a:p>
          <a:p>
            <a:pPr algn="l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gmm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-transform-means --binary=false 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x.mat.new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x.mdl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/$[$x+1].mdl \</a:t>
            </a:r>
          </a:p>
          <a:p>
            <a:pPr algn="l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2&gt; 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/transform_means.$x.log || exit 1;</a:t>
            </a:r>
          </a:p>
          <a:p>
            <a:pPr algn="l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compose-transforms --print-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args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=false 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x.mat.new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cur_lda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x.mat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|| exit 1;</a:t>
            </a:r>
          </a:p>
          <a:p>
            <a:pPr algn="l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cur_lda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=$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x.mat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feats="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ark:splice-feats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scp:data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train.scp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ark:- | transform-feats 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cur_lda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ark:- ark:-|"</a:t>
            </a:r>
          </a:p>
          <a:p>
            <a:pPr algn="l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# Subset of features used to train MLLT transforms.</a:t>
            </a:r>
          </a:p>
          <a:p>
            <a:pPr algn="l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featsub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="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ark:scripts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/subset_scp.pl 800 data/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train.scp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| splice-feats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scp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:- ark:- | </a:t>
            </a:r>
          </a:p>
          <a:p>
            <a:pPr algn="l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transform-feats $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cur_lda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ark:- ark:-|"</a:t>
            </a:r>
          </a:p>
          <a:p>
            <a:pPr algn="l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else</a:t>
            </a:r>
          </a:p>
          <a:p>
            <a:pPr algn="l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….</a:t>
            </a: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75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3867"/>
            <a:ext cx="7827753" cy="841649"/>
          </a:xfrm>
        </p:spPr>
        <p:txBody>
          <a:bodyPr>
            <a:normAutofit/>
          </a:bodyPr>
          <a:lstStyle/>
          <a:p>
            <a:r>
              <a:rPr lang="en-US" dirty="0" smtClean="0"/>
              <a:t>Scripts (points to note)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86800" cy="57150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Scripts quite complex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Much of the configurability of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takes place at shell-script level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helps keep the C++ code simple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Note use of pipes: features, alignments etc. are passed through pipes.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16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3867"/>
            <a:ext cx="7827753" cy="841649"/>
          </a:xfrm>
        </p:spPr>
        <p:txBody>
          <a:bodyPr>
            <a:normAutofit/>
          </a:bodyPr>
          <a:lstStyle/>
          <a:p>
            <a:r>
              <a:rPr lang="en-US" dirty="0" smtClean="0"/>
              <a:t>Selected results (WSJ)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228600" y="3581400"/>
            <a:ext cx="8686800" cy="27432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SI-284 training, 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Sennheiser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microphone, 20k open vocabulary test, bigram LM supplied with WSJ.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Unadapted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cross-word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triphones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(but HTK system was gender-dependent)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not our best result, just showing that with comparable algorithms we get comparable results)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299894"/>
              </p:ext>
            </p:extLst>
          </p:nvPr>
        </p:nvGraphicFramePr>
        <p:xfrm>
          <a:off x="914400" y="990600"/>
          <a:ext cx="6934200" cy="2327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032000"/>
                <a:gridCol w="2311400"/>
              </a:tblGrid>
              <a:tr h="491490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%WER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Nov’92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Nov’93</a:t>
                      </a:r>
                      <a:endParaRPr lang="en-US" sz="2500" dirty="0"/>
                    </a:p>
                  </a:txBody>
                  <a:tcPr/>
                </a:tc>
              </a:tr>
              <a:tr h="491490">
                <a:tc>
                  <a:txBody>
                    <a:bodyPr/>
                    <a:lstStyle/>
                    <a:p>
                      <a:r>
                        <a:rPr lang="en-US" sz="2500" dirty="0" err="1" smtClean="0"/>
                        <a:t>Reichl</a:t>
                      </a:r>
                      <a:r>
                        <a:rPr lang="en-US" sz="2500" dirty="0" smtClean="0"/>
                        <a:t> (2000)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11.9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15.4</a:t>
                      </a:r>
                      <a:endParaRPr lang="en-US" sz="2500" dirty="0"/>
                    </a:p>
                  </a:txBody>
                  <a:tcPr/>
                </a:tc>
              </a:tr>
              <a:tr h="491490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HTK (gender</a:t>
                      </a:r>
                      <a:r>
                        <a:rPr lang="en-US" sz="2500" baseline="0" dirty="0" smtClean="0"/>
                        <a:t> dep.)</a:t>
                      </a:r>
                      <a:r>
                        <a:rPr lang="en-US" sz="2500" dirty="0" smtClean="0"/>
                        <a:t>  (ICASSP’94)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11.1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14.5</a:t>
                      </a:r>
                      <a:endParaRPr lang="en-US" sz="2500" dirty="0"/>
                    </a:p>
                  </a:txBody>
                  <a:tcPr/>
                </a:tc>
              </a:tr>
              <a:tr h="491490">
                <a:tc>
                  <a:txBody>
                    <a:bodyPr/>
                    <a:lstStyle/>
                    <a:p>
                      <a:r>
                        <a:rPr lang="en-US" sz="2500" dirty="0" err="1" smtClean="0"/>
                        <a:t>Kaldi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11.8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15.0</a:t>
                      </a:r>
                      <a:endParaRPr lang="en-US" sz="25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902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3867"/>
            <a:ext cx="7827753" cy="841649"/>
          </a:xfrm>
        </p:spPr>
        <p:txBody>
          <a:bodyPr>
            <a:normAutofit/>
          </a:bodyPr>
          <a:lstStyle/>
          <a:p>
            <a:r>
              <a:rPr lang="en-US" dirty="0" smtClean="0"/>
              <a:t>Speed, decoding issues (WSJ)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228600" y="1143000"/>
            <a:ext cx="8686800" cy="47244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 can’t yet decode with full trigram LM from WSJ (graph too large)… but pruned one is OK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Working on this issue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Decoding speed for previous results is about 0.5xRT (i.e. twice faster than real time)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Training time: takes a few hours to train the previous system, on a single machine (using up to 3 CPUs)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15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3867"/>
            <a:ext cx="7827753" cy="841649"/>
          </a:xfrm>
        </p:spPr>
        <p:txBody>
          <a:bodyPr>
            <a:normAutofit/>
          </a:bodyPr>
          <a:lstStyle/>
          <a:p>
            <a:r>
              <a:rPr lang="en-US" dirty="0" smtClean="0"/>
              <a:t>Further results (RM)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0"/>
            <a:ext cx="8610600" cy="32004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Both systems cross-word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triphone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with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cepstral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mean normalization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HTK results from ICASSP’99 paper (Povey et. al)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Probably slightly better than RMHTK recipe due to variable #gauss per state.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Decoding speed ~0.1xRT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438440"/>
              </p:ext>
            </p:extLst>
          </p:nvPr>
        </p:nvGraphicFramePr>
        <p:xfrm>
          <a:off x="1143000" y="1295400"/>
          <a:ext cx="6629400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447040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%WER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Feb’89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Oct’89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Feb’91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Sep’92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 smtClean="0"/>
                        <a:t>Avg</a:t>
                      </a:r>
                      <a:endParaRPr lang="en-US" sz="2500" dirty="0"/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HTK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2.77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4.02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3.30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6.29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4.10</a:t>
                      </a:r>
                      <a:endParaRPr lang="en-US" sz="2500" dirty="0"/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r>
                        <a:rPr lang="en-US" sz="2500" dirty="0" err="1" smtClean="0"/>
                        <a:t>Kaldi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3.20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4.10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2.86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6.06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4.06</a:t>
                      </a:r>
                      <a:endParaRPr lang="en-US" sz="25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3867"/>
            <a:ext cx="7827753" cy="841649"/>
          </a:xfrm>
        </p:spPr>
        <p:txBody>
          <a:bodyPr>
            <a:normAutofit/>
          </a:bodyPr>
          <a:lstStyle/>
          <a:p>
            <a:r>
              <a:rPr lang="en-US" dirty="0" smtClean="0"/>
              <a:t>RM: </a:t>
            </a:r>
            <a:r>
              <a:rPr lang="en-US" dirty="0" err="1" smtClean="0"/>
              <a:t>unadapted</a:t>
            </a:r>
            <a:r>
              <a:rPr lang="en-US" dirty="0" smtClean="0"/>
              <a:t> experiments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587433" y="5867400"/>
            <a:ext cx="8534400" cy="6858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 results averaged over 6 RM test sets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649776"/>
              </p:ext>
            </p:extLst>
          </p:nvPr>
        </p:nvGraphicFramePr>
        <p:xfrm>
          <a:off x="1600200" y="914400"/>
          <a:ext cx="6400800" cy="4892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2133600"/>
              </a:tblGrid>
              <a:tr h="459325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%WER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None</a:t>
                      </a:r>
                      <a:endParaRPr lang="en-US" sz="2500" dirty="0"/>
                    </a:p>
                  </a:txBody>
                  <a:tcPr/>
                </a:tc>
              </a:tr>
              <a:tr h="4593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/>
                        <a:t>MFCC+</a:t>
                      </a:r>
                      <a:r>
                        <a:rPr lang="en-US" sz="2500" dirty="0" smtClean="0">
                          <a:latin typeface="Symbol" pitchFamily="18" charset="2"/>
                        </a:rPr>
                        <a:t>D</a:t>
                      </a:r>
                      <a:r>
                        <a:rPr lang="en-US" sz="2500" baseline="0" dirty="0" smtClean="0"/>
                        <a:t>+</a:t>
                      </a:r>
                      <a:r>
                        <a:rPr lang="en-US" sz="2500" dirty="0" smtClean="0">
                          <a:latin typeface="Symbol" pitchFamily="18" charset="2"/>
                        </a:rPr>
                        <a:t>DD </a:t>
                      </a:r>
                      <a:endParaRPr lang="en-US" sz="2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4.59</a:t>
                      </a:r>
                      <a:endParaRPr lang="en-US" sz="2500" dirty="0"/>
                    </a:p>
                  </a:txBody>
                  <a:tcPr/>
                </a:tc>
              </a:tr>
              <a:tr h="459325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+mean normalization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4.16</a:t>
                      </a:r>
                      <a:endParaRPr lang="en-US" sz="2500" dirty="0"/>
                    </a:p>
                  </a:txBody>
                  <a:tcPr/>
                </a:tc>
              </a:tr>
              <a:tr h="5478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/>
                        <a:t>MFCC+</a:t>
                      </a:r>
                      <a:r>
                        <a:rPr lang="en-US" sz="2500" dirty="0" smtClean="0">
                          <a:latin typeface="Symbol" pitchFamily="18" charset="2"/>
                        </a:rPr>
                        <a:t>D</a:t>
                      </a:r>
                      <a:r>
                        <a:rPr lang="en-US" sz="2500" baseline="0" dirty="0" smtClean="0"/>
                        <a:t>+</a:t>
                      </a:r>
                      <a:r>
                        <a:rPr lang="en-US" sz="2500" dirty="0" smtClean="0">
                          <a:latin typeface="Symbol" pitchFamily="18" charset="2"/>
                        </a:rPr>
                        <a:t>DD</a:t>
                      </a:r>
                      <a:r>
                        <a:rPr lang="en-US" sz="2500" baseline="0" dirty="0" smtClean="0"/>
                        <a:t> + </a:t>
                      </a:r>
                      <a:r>
                        <a:rPr lang="en-US" sz="2500" dirty="0" smtClean="0"/>
                        <a:t>MLLT/STC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4.59</a:t>
                      </a:r>
                      <a:endParaRPr lang="en-US" sz="2500" dirty="0"/>
                    </a:p>
                  </a:txBody>
                  <a:tcPr/>
                </a:tc>
              </a:tr>
              <a:tr h="459325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Splice-9 + LDA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5.04</a:t>
                      </a:r>
                      <a:endParaRPr lang="en-US" sz="2500" dirty="0"/>
                    </a:p>
                  </a:txBody>
                  <a:tcPr/>
                </a:tc>
              </a:tr>
              <a:tr h="547869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Splice-9 + LDA + MLLT/STC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4.35</a:t>
                      </a:r>
                      <a:endParaRPr lang="en-US" sz="2500" dirty="0"/>
                    </a:p>
                  </a:txBody>
                  <a:tcPr/>
                </a:tc>
              </a:tr>
              <a:tr h="459325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Splice-9 + HLDA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4.61</a:t>
                      </a:r>
                      <a:endParaRPr lang="en-US" sz="2500" dirty="0"/>
                    </a:p>
                  </a:txBody>
                  <a:tcPr/>
                </a:tc>
              </a:tr>
              <a:tr h="459325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Triple-deltas</a:t>
                      </a:r>
                      <a:r>
                        <a:rPr lang="en-US" sz="2500" baseline="0" dirty="0" smtClean="0"/>
                        <a:t> + HLDA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4.32</a:t>
                      </a:r>
                      <a:endParaRPr lang="en-US" sz="2500" dirty="0"/>
                    </a:p>
                  </a:txBody>
                  <a:tcPr/>
                </a:tc>
              </a:tr>
              <a:tr h="489583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Triple-deltas</a:t>
                      </a:r>
                      <a:r>
                        <a:rPr lang="en-US" sz="2500" baseline="0" dirty="0" smtClean="0"/>
                        <a:t> + LDA + MLLT/STC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3.95</a:t>
                      </a:r>
                      <a:endParaRPr lang="en-US" sz="2500" dirty="0"/>
                    </a:p>
                  </a:txBody>
                  <a:tcPr/>
                </a:tc>
              </a:tr>
              <a:tr h="459325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SGMM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3.15</a:t>
                      </a:r>
                      <a:endParaRPr lang="en-US" sz="25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73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3867"/>
            <a:ext cx="7827753" cy="841649"/>
          </a:xfrm>
        </p:spPr>
        <p:txBody>
          <a:bodyPr>
            <a:normAutofit/>
          </a:bodyPr>
          <a:lstStyle/>
          <a:p>
            <a:r>
              <a:rPr lang="en-US" dirty="0" smtClean="0"/>
              <a:t>RM: adapted experiments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609600" y="6163733"/>
            <a:ext cx="8534400" cy="6858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“ET”= Exponential Transform (like VTLN)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749715"/>
              </p:ext>
            </p:extLst>
          </p:nvPr>
        </p:nvGraphicFramePr>
        <p:xfrm>
          <a:off x="1143000" y="990600"/>
          <a:ext cx="6722858" cy="4881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8976"/>
                <a:gridCol w="1201941"/>
                <a:gridCol w="1201941"/>
              </a:tblGrid>
              <a:tr h="629784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%WER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 smtClean="0"/>
                        <a:t>Utt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 smtClean="0"/>
                        <a:t>Spk</a:t>
                      </a:r>
                      <a:endParaRPr lang="en-US" sz="2500" dirty="0"/>
                    </a:p>
                  </a:txBody>
                  <a:tcPr/>
                </a:tc>
              </a:tr>
              <a:tr h="421091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MFCC+</a:t>
                      </a:r>
                      <a:r>
                        <a:rPr lang="en-US" sz="2500" dirty="0" smtClean="0">
                          <a:latin typeface="Symbol" pitchFamily="18" charset="2"/>
                        </a:rPr>
                        <a:t>D</a:t>
                      </a:r>
                      <a:r>
                        <a:rPr lang="en-US" sz="2500" baseline="0" dirty="0" smtClean="0"/>
                        <a:t>+</a:t>
                      </a:r>
                      <a:r>
                        <a:rPr lang="en-US" sz="2500" dirty="0" smtClean="0">
                          <a:latin typeface="Symbol" pitchFamily="18" charset="2"/>
                        </a:rPr>
                        <a:t>DD </a:t>
                      </a:r>
                      <a:r>
                        <a:rPr lang="en-US" sz="2500" dirty="0" smtClean="0"/>
                        <a:t>(</a:t>
                      </a:r>
                      <a:r>
                        <a:rPr lang="en-US" sz="2500" dirty="0" err="1" smtClean="0"/>
                        <a:t>fMLLR</a:t>
                      </a:r>
                      <a:r>
                        <a:rPr lang="en-US" sz="2500" dirty="0" smtClean="0"/>
                        <a:t>)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4.56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3.67</a:t>
                      </a:r>
                      <a:endParaRPr lang="en-US" sz="2500" dirty="0"/>
                    </a:p>
                  </a:txBody>
                  <a:tcPr/>
                </a:tc>
              </a:tr>
              <a:tr h="421091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MFCC+</a:t>
                      </a:r>
                      <a:r>
                        <a:rPr lang="en-US" sz="2500" dirty="0" smtClean="0">
                          <a:latin typeface="Symbol" pitchFamily="18" charset="2"/>
                        </a:rPr>
                        <a:t>D</a:t>
                      </a:r>
                      <a:r>
                        <a:rPr lang="en-US" sz="2500" baseline="0" dirty="0" smtClean="0"/>
                        <a:t>+</a:t>
                      </a:r>
                      <a:r>
                        <a:rPr lang="en-US" sz="2500" dirty="0" smtClean="0">
                          <a:latin typeface="Symbol" pitchFamily="18" charset="2"/>
                        </a:rPr>
                        <a:t>DD</a:t>
                      </a:r>
                      <a:r>
                        <a:rPr lang="en-US" sz="2500" baseline="0" dirty="0" smtClean="0">
                          <a:latin typeface="Symbol" pitchFamily="18" charset="2"/>
                        </a:rPr>
                        <a:t> +</a:t>
                      </a:r>
                      <a:r>
                        <a:rPr lang="en-US" sz="2500" dirty="0" smtClean="0"/>
                        <a:t> ET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3.35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3.32</a:t>
                      </a:r>
                      <a:endParaRPr lang="en-US" sz="2500" dirty="0"/>
                    </a:p>
                  </a:txBody>
                  <a:tcPr/>
                </a:tc>
              </a:tr>
              <a:tr h="421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/>
                        <a:t>MFCC+</a:t>
                      </a:r>
                      <a:r>
                        <a:rPr lang="en-US" sz="2500" dirty="0" smtClean="0">
                          <a:latin typeface="Symbol" pitchFamily="18" charset="2"/>
                        </a:rPr>
                        <a:t>D</a:t>
                      </a:r>
                      <a:r>
                        <a:rPr lang="en-US" sz="2500" baseline="0" dirty="0" smtClean="0"/>
                        <a:t>+</a:t>
                      </a:r>
                      <a:r>
                        <a:rPr lang="en-US" sz="2500" dirty="0" smtClean="0">
                          <a:latin typeface="Symbol" pitchFamily="18" charset="2"/>
                        </a:rPr>
                        <a:t>DD </a:t>
                      </a:r>
                      <a:r>
                        <a:rPr lang="en-US" sz="2500" baseline="0" dirty="0" smtClean="0">
                          <a:latin typeface="Symbol" pitchFamily="18" charset="2"/>
                        </a:rPr>
                        <a:t>+</a:t>
                      </a:r>
                      <a:r>
                        <a:rPr lang="en-US" sz="2500" baseline="0" dirty="0" smtClean="0">
                          <a:latin typeface="+mn-lt"/>
                        </a:rPr>
                        <a:t> VTLN</a:t>
                      </a:r>
                      <a:endParaRPr lang="en-US" sz="2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3.94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3.56</a:t>
                      </a:r>
                      <a:endParaRPr lang="en-US" sz="2500" dirty="0"/>
                    </a:p>
                  </a:txBody>
                  <a:tcPr/>
                </a:tc>
              </a:tr>
              <a:tr h="421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/>
                        <a:t>Splice-9 + LDA + ET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3.29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3.08</a:t>
                      </a:r>
                      <a:endParaRPr lang="en-US" sz="2500" dirty="0"/>
                    </a:p>
                  </a:txBody>
                  <a:tcPr/>
                </a:tc>
              </a:tr>
              <a:tr h="421091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    + </a:t>
                      </a:r>
                      <a:r>
                        <a:rPr lang="en-US" sz="2500" dirty="0" err="1" smtClean="0"/>
                        <a:t>fMLLR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2.73</a:t>
                      </a:r>
                      <a:endParaRPr lang="en-US" sz="2500" dirty="0"/>
                    </a:p>
                  </a:txBody>
                  <a:tcPr/>
                </a:tc>
              </a:tr>
              <a:tr h="421091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Splice-9 + LDA + MLLT/STC + SAT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5.10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2.75</a:t>
                      </a:r>
                      <a:endParaRPr lang="en-US" sz="2500" dirty="0"/>
                    </a:p>
                  </a:txBody>
                  <a:tcPr/>
                </a:tc>
              </a:tr>
              <a:tr h="421091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SGMM + </a:t>
                      </a:r>
                      <a:r>
                        <a:rPr lang="en-US" sz="2500" dirty="0" err="1" smtClean="0"/>
                        <a:t>spk-vecs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2.72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2.68</a:t>
                      </a:r>
                      <a:endParaRPr lang="en-US" sz="2500" dirty="0"/>
                    </a:p>
                  </a:txBody>
                  <a:tcPr/>
                </a:tc>
              </a:tr>
              <a:tr h="421091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SGMM + </a:t>
                      </a:r>
                      <a:r>
                        <a:rPr lang="en-US" sz="2500" dirty="0" err="1" smtClean="0"/>
                        <a:t>spk-vecs</a:t>
                      </a:r>
                      <a:r>
                        <a:rPr lang="en-US" sz="2500" dirty="0" smtClean="0"/>
                        <a:t> + </a:t>
                      </a:r>
                      <a:r>
                        <a:rPr lang="en-US" sz="2500" dirty="0" err="1" smtClean="0"/>
                        <a:t>fMLLR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2.53</a:t>
                      </a:r>
                      <a:endParaRPr lang="en-US" sz="2500" dirty="0"/>
                    </a:p>
                  </a:txBody>
                  <a:tcPr/>
                </a:tc>
              </a:tr>
              <a:tr h="421091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SGMM + </a:t>
                      </a:r>
                      <a:r>
                        <a:rPr lang="en-US" sz="2500" dirty="0" err="1" smtClean="0"/>
                        <a:t>fMLLR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2.77</a:t>
                      </a:r>
                      <a:endParaRPr lang="en-US" sz="25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57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838199"/>
          </a:xfrm>
        </p:spPr>
        <p:txBody>
          <a:bodyPr/>
          <a:lstStyle/>
          <a:p>
            <a:r>
              <a:rPr lang="en-US" dirty="0" smtClean="0"/>
              <a:t>Why use </a:t>
            </a:r>
            <a:r>
              <a:rPr lang="en-US" dirty="0" err="1" smtClean="0"/>
              <a:t>Kaldi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066800"/>
            <a:ext cx="8001000" cy="53340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Easy to use (once you learn the basics, and assuming you understand the underlying science)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Easy to extend and modify.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Redistributable:  unrestrictive license, community project.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If you stuff works or is interesting, the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team is open to including it and your example scripts in our central repository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more citations, as others build on it.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46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1"/>
            <a:ext cx="7772400" cy="1280160"/>
          </a:xfrm>
        </p:spPr>
        <p:txBody>
          <a:bodyPr/>
          <a:lstStyle/>
          <a:p>
            <a:r>
              <a:rPr lang="en-US" dirty="0" smtClean="0"/>
              <a:t>Overview of features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295400"/>
            <a:ext cx="7543800" cy="53340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Context-dependent LVCSR system (arbitrary phonetic-context width)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FST-based training and decoding (we use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OpenFst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Maximum Likelihood training 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orking on lattice generation + DT.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 kinds of linear and affine transforms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Example scripts demonstrate VTLN, SAT, etc.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75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1"/>
            <a:ext cx="7772400" cy="12801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Advantages versus other toolkits*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665720" cy="45720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Clean code, modular and extensible design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Intended to be easy to understand and modify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Very open license (Apache 2.0)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Example scripts and documentation available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Trying to build helpful and active community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Good linear algebra support; FSTs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Very scalable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 intend to implement all state-of-the-art methods 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inc.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discriminative training)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63880" y="5791200"/>
            <a:ext cx="77724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*Disclaimer: some toolkits may have at least some of these advantages.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"/>
            <a:ext cx="7772400" cy="12801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Features not on current “to-do” list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143000"/>
            <a:ext cx="7620000" cy="54102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on-line decoder (batch mode only)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It’s mostly for speech-recognition research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explicit support for parallelization 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MapReduce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MPI)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Would be too platform-specific… we use a HTK-like approach where you can sum up accumulator files.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scripting-language wrapper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Would force users to learn e.g. Python; we support configurability in different ways.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forward-backward training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 don’t believe it’s better than Viterbi; and Viterbi makes it convenient to write alignments to disk.</a:t>
            </a: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97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1"/>
            <a:ext cx="7772400" cy="1127759"/>
          </a:xfrm>
        </p:spPr>
        <p:txBody>
          <a:bodyPr>
            <a:normAutofit/>
          </a:bodyPr>
          <a:lstStyle/>
          <a:p>
            <a:r>
              <a:rPr lang="en-US" dirty="0" smtClean="0"/>
              <a:t>History of </a:t>
            </a:r>
            <a:r>
              <a:rPr lang="en-US" dirty="0" err="1" smtClean="0"/>
              <a:t>Kaldi</a:t>
            </a:r>
            <a:r>
              <a:rPr lang="en-US" dirty="0" smtClean="0"/>
              <a:t> (1/2)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051560"/>
            <a:ext cx="7543800" cy="54102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JHU 2009 workshop*, working (mostly) on Subspace Gaussian Mixture Models (SGMMs)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Guys from Brno University of Technology (BUT) created “proto-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”… 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Had FST-based decoding and SGMM training setup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Dependent on HTK for feature generation and building an initial GMM-based system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Entire solution was complex due to merging of two different setups.</a:t>
            </a: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81000" y="5974080"/>
            <a:ext cx="8153400" cy="883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*This workshop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was funded by NSF Grant #IIS-0833652, with supplemental funding from Google, DARPA’s GALE program,  and JHU’s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HLTCoE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 BUT researchers were partially supported in this period by Czech Ministry of Trade and Commerce Project # FR-TI1/034, Grant Agency of Czech Republic project no. 102/08/0707,  and Czech Ministry of Education project no. MSM0021630528.  Arnab Ghoshal was partially supported during this period by the European Community’s Seventh Framework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Programme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under grant agreement number 213850 (SCALE).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30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1"/>
            <a:ext cx="7772400" cy="1127759"/>
          </a:xfrm>
        </p:spPr>
        <p:txBody>
          <a:bodyPr>
            <a:normAutofit/>
          </a:bodyPr>
          <a:lstStyle/>
          <a:p>
            <a:r>
              <a:rPr lang="en-US" dirty="0" smtClean="0"/>
              <a:t>History of </a:t>
            </a:r>
            <a:r>
              <a:rPr lang="en-US" dirty="0" err="1" smtClean="0"/>
              <a:t>Kaldi</a:t>
            </a:r>
            <a:r>
              <a:rPr lang="en-US" dirty="0" smtClean="0"/>
              <a:t> (2/2)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8077200" cy="54102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summer of 2010, some of us (+ new participants) went back to Brno for 2 months (“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workshop 2010”), hosted by Brno University of Technology.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Aimed to build a self-contained, clean toolkit with no HTK dependency.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Immediate goal was to create clean, releasable SGMM recipe.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Wider goal of making a clean speech-recognition toolkit.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Completed a lot of it that summer but not ready for release until last week.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02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1"/>
            <a:ext cx="7772400" cy="975359"/>
          </a:xfrm>
        </p:spPr>
        <p:txBody>
          <a:bodyPr>
            <a:normAutofit/>
          </a:bodyPr>
          <a:lstStyle/>
          <a:p>
            <a:r>
              <a:rPr lang="en-US" dirty="0" err="1" smtClean="0"/>
              <a:t>Kaldi</a:t>
            </a:r>
            <a:r>
              <a:rPr lang="en-US" dirty="0" smtClean="0"/>
              <a:t> contributors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914400"/>
            <a:ext cx="8397240" cy="58674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Individuals who wrote code for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 so far: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Mohit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Agarwal,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Sandeep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Boda</a:t>
            </a:r>
            <a:r>
              <a:rPr lang="en-US" sz="24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Gilles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Boulianne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Lukas Burget, Arnab Ghoshal, Mirko Hannemann,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Ondrej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Glembek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Nagendra Goel</a:t>
            </a:r>
            <a:r>
              <a:rPr lang="en-US" sz="24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Pavel Matejka</a:t>
            </a:r>
            <a:r>
              <a:rPr lang="en-US" sz="24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Petr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Motlicek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Daniel Povey</a:t>
            </a:r>
            <a:r>
              <a:rPr lang="en-US" sz="24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Yanmin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Qian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Ariya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Rastrow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Sandeep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Reddy</a:t>
            </a:r>
            <a:r>
              <a:rPr lang="en-US" sz="24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Petr Schwarz</a:t>
            </a:r>
            <a:r>
              <a:rPr lang="en-US" sz="24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Jan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Silovsky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Georg Stemmer, Karel Vesely, Haihua Xu.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Also thanks to (non-exclusively)</a:t>
            </a:r>
            <a:r>
              <a:rPr lang="en-US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++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Alex Acero, Pinar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Akyazi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Honza Cernocky, Paul Dixon, JHU’s CLSP staff + faculty, Tomas Kasparek, Renata Kohlova, Rico Malvar, Patrick Nguyen, Mike Riley, Rick Rose, Samuel Thomas, Geoffrey Zweig.</a:t>
            </a:r>
          </a:p>
          <a:p>
            <a:pPr marL="914400" lvl="1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81000" y="6096000"/>
            <a:ext cx="81534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GoVivace, Inc. </a:t>
            </a:r>
            <a:r>
              <a:rPr lang="en-US" sz="24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Phonexia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s.r.o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24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Microsoft Corp. (code contributed as employee) </a:t>
            </a:r>
          </a:p>
          <a:p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*I.e. specifically for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24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++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There are probably inadvertent oversights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90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847" y="0"/>
            <a:ext cx="7772400" cy="84164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Kaldi</a:t>
            </a:r>
            <a:r>
              <a:rPr lang="en-US" dirty="0" smtClean="0"/>
              <a:t> dependency structure (</a:t>
            </a:r>
            <a:r>
              <a:rPr lang="en-US" dirty="0" err="1" smtClean="0"/>
              <a:t>approx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08022" y="4817226"/>
            <a:ext cx="3566854" cy="20026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 err="1" smtClean="0"/>
              <a:t>OpenFst</a:t>
            </a:r>
            <a:endParaRPr lang="en-US" sz="5000" dirty="0"/>
          </a:p>
        </p:txBody>
      </p:sp>
      <p:sp>
        <p:nvSpPr>
          <p:cNvPr id="7" name="Rectangle 6"/>
          <p:cNvSpPr/>
          <p:nvPr/>
        </p:nvSpPr>
        <p:spPr>
          <a:xfrm>
            <a:off x="3394838" y="5246364"/>
            <a:ext cx="897775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b</a:t>
            </a:r>
            <a:r>
              <a:rPr lang="en-US" sz="2000" dirty="0" smtClean="0"/>
              <a:t>ase/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223706" y="3960832"/>
            <a:ext cx="2723632" cy="1156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/>
              <a:t>m</a:t>
            </a:r>
            <a:r>
              <a:rPr lang="en-US" sz="5000" dirty="0" smtClean="0"/>
              <a:t>atrix/</a:t>
            </a:r>
            <a:endParaRPr lang="en-US" sz="5000" dirty="0"/>
          </a:p>
        </p:txBody>
      </p:sp>
      <p:sp>
        <p:nvSpPr>
          <p:cNvPr id="9" name="Rectangle 8"/>
          <p:cNvSpPr/>
          <p:nvPr/>
        </p:nvSpPr>
        <p:spPr>
          <a:xfrm>
            <a:off x="7048500" y="3643745"/>
            <a:ext cx="2010294" cy="982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 err="1" smtClean="0"/>
              <a:t>fstext</a:t>
            </a:r>
            <a:r>
              <a:rPr lang="en-US" sz="5000" dirty="0" smtClean="0"/>
              <a:t>/</a:t>
            </a:r>
            <a:endParaRPr lang="en-US" sz="5000" dirty="0"/>
          </a:p>
        </p:txBody>
      </p:sp>
      <p:sp>
        <p:nvSpPr>
          <p:cNvPr id="10" name="Rectangle 9"/>
          <p:cNvSpPr/>
          <p:nvPr/>
        </p:nvSpPr>
        <p:spPr>
          <a:xfrm>
            <a:off x="65463" y="5261264"/>
            <a:ext cx="3214946" cy="15655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ATLAS/</a:t>
            </a:r>
          </a:p>
          <a:p>
            <a:pPr algn="ctr"/>
            <a:r>
              <a:rPr lang="en-US" sz="4000" dirty="0" smtClean="0"/>
              <a:t>CLAPACK</a:t>
            </a:r>
            <a:endParaRPr lang="en-US" sz="4000" dirty="0"/>
          </a:p>
        </p:txBody>
      </p:sp>
      <p:sp>
        <p:nvSpPr>
          <p:cNvPr id="20" name="Rectangle 19"/>
          <p:cNvSpPr/>
          <p:nvPr/>
        </p:nvSpPr>
        <p:spPr>
          <a:xfrm>
            <a:off x="1298516" y="3050606"/>
            <a:ext cx="1295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 smtClean="0"/>
              <a:t>gmm</a:t>
            </a:r>
            <a:r>
              <a:rPr lang="en-US" sz="3000" dirty="0" smtClean="0"/>
              <a:t>/</a:t>
            </a:r>
            <a:endParaRPr lang="en-US" sz="3000" dirty="0"/>
          </a:p>
        </p:txBody>
      </p:sp>
      <p:sp>
        <p:nvSpPr>
          <p:cNvPr id="21" name="Rectangle 20"/>
          <p:cNvSpPr/>
          <p:nvPr/>
        </p:nvSpPr>
        <p:spPr>
          <a:xfrm>
            <a:off x="3002756" y="2768479"/>
            <a:ext cx="1781738" cy="875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dirty="0" err="1" smtClean="0"/>
              <a:t>sgmm</a:t>
            </a:r>
            <a:r>
              <a:rPr lang="en-US" sz="3500" dirty="0" smtClean="0"/>
              <a:t>/</a:t>
            </a:r>
            <a:endParaRPr lang="en-US" sz="3500" dirty="0"/>
          </a:p>
        </p:txBody>
      </p:sp>
      <p:sp>
        <p:nvSpPr>
          <p:cNvPr id="26" name="Rectangle 25"/>
          <p:cNvSpPr/>
          <p:nvPr/>
        </p:nvSpPr>
        <p:spPr>
          <a:xfrm>
            <a:off x="3002756" y="4048638"/>
            <a:ext cx="1681941" cy="980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util</a:t>
            </a:r>
            <a:r>
              <a:rPr lang="en-US" sz="3500" dirty="0" smtClean="0"/>
              <a:t>/</a:t>
            </a:r>
            <a:endParaRPr lang="en-US" sz="3500" dirty="0"/>
          </a:p>
        </p:txBody>
      </p:sp>
      <p:sp>
        <p:nvSpPr>
          <p:cNvPr id="35" name="Rectangle 34"/>
          <p:cNvSpPr/>
          <p:nvPr/>
        </p:nvSpPr>
        <p:spPr>
          <a:xfrm>
            <a:off x="2574172" y="1429137"/>
            <a:ext cx="1981979" cy="936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dirty="0" err="1" smtClean="0"/>
              <a:t>gmmbin</a:t>
            </a:r>
            <a:r>
              <a:rPr lang="en-US" sz="3500" dirty="0" smtClean="0"/>
              <a:t>/</a:t>
            </a:r>
            <a:endParaRPr lang="en-US" sz="3500" dirty="0"/>
          </a:p>
        </p:txBody>
      </p:sp>
      <p:sp>
        <p:nvSpPr>
          <p:cNvPr id="44" name="Rectangle 43"/>
          <p:cNvSpPr/>
          <p:nvPr/>
        </p:nvSpPr>
        <p:spPr>
          <a:xfrm>
            <a:off x="4587930" y="1532335"/>
            <a:ext cx="1440184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err="1" smtClean="0"/>
              <a:t>sgmmbin</a:t>
            </a:r>
            <a:r>
              <a:rPr lang="en-US" sz="2300" dirty="0" smtClean="0"/>
              <a:t>/</a:t>
            </a:r>
            <a:endParaRPr lang="en-US" sz="2300" dirty="0"/>
          </a:p>
        </p:txBody>
      </p:sp>
      <p:sp>
        <p:nvSpPr>
          <p:cNvPr id="45" name="Rectangle 44"/>
          <p:cNvSpPr/>
          <p:nvPr/>
        </p:nvSpPr>
        <p:spPr>
          <a:xfrm>
            <a:off x="1118968" y="2365661"/>
            <a:ext cx="1883788" cy="752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transform/</a:t>
            </a:r>
            <a:endParaRPr lang="en-US" sz="3000" dirty="0"/>
          </a:p>
        </p:txBody>
      </p:sp>
      <p:sp>
        <p:nvSpPr>
          <p:cNvPr id="46" name="Rectangle 45"/>
          <p:cNvSpPr/>
          <p:nvPr/>
        </p:nvSpPr>
        <p:spPr>
          <a:xfrm>
            <a:off x="6874105" y="2719645"/>
            <a:ext cx="1251410" cy="906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hmm/</a:t>
            </a:r>
            <a:endParaRPr lang="en-US" sz="3000" dirty="0"/>
          </a:p>
        </p:txBody>
      </p:sp>
      <p:sp>
        <p:nvSpPr>
          <p:cNvPr id="48" name="Rectangle 47"/>
          <p:cNvSpPr/>
          <p:nvPr/>
        </p:nvSpPr>
        <p:spPr>
          <a:xfrm>
            <a:off x="5673874" y="3595594"/>
            <a:ext cx="1251410" cy="906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tree/</a:t>
            </a:r>
            <a:endParaRPr lang="en-US" sz="3000" dirty="0"/>
          </a:p>
        </p:txBody>
      </p:sp>
      <p:sp>
        <p:nvSpPr>
          <p:cNvPr id="49" name="Rectangle 48"/>
          <p:cNvSpPr/>
          <p:nvPr/>
        </p:nvSpPr>
        <p:spPr>
          <a:xfrm>
            <a:off x="4847621" y="3256510"/>
            <a:ext cx="778105" cy="48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lm/</a:t>
            </a:r>
            <a:endParaRPr lang="en-US" sz="3000" dirty="0"/>
          </a:p>
        </p:txBody>
      </p:sp>
      <p:sp>
        <p:nvSpPr>
          <p:cNvPr id="50" name="Rectangle 49"/>
          <p:cNvSpPr/>
          <p:nvPr/>
        </p:nvSpPr>
        <p:spPr>
          <a:xfrm>
            <a:off x="6116175" y="1554509"/>
            <a:ext cx="1052254" cy="619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bin/</a:t>
            </a:r>
            <a:endParaRPr lang="en-US" sz="3000" dirty="0"/>
          </a:p>
        </p:txBody>
      </p:sp>
      <p:sp>
        <p:nvSpPr>
          <p:cNvPr id="51" name="Rectangle 50"/>
          <p:cNvSpPr/>
          <p:nvPr/>
        </p:nvSpPr>
        <p:spPr>
          <a:xfrm>
            <a:off x="5308022" y="2376571"/>
            <a:ext cx="1616306" cy="731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decoder/</a:t>
            </a:r>
            <a:endParaRPr lang="en-US" sz="3000" dirty="0"/>
          </a:p>
        </p:txBody>
      </p:sp>
      <p:sp>
        <p:nvSpPr>
          <p:cNvPr id="52" name="Rectangle 51"/>
          <p:cNvSpPr/>
          <p:nvPr/>
        </p:nvSpPr>
        <p:spPr>
          <a:xfrm>
            <a:off x="65463" y="3383890"/>
            <a:ext cx="1167590" cy="519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feat/</a:t>
            </a:r>
            <a:endParaRPr lang="en-US" sz="2500" dirty="0"/>
          </a:p>
        </p:txBody>
      </p:sp>
      <p:sp>
        <p:nvSpPr>
          <p:cNvPr id="53" name="Rectangle 52"/>
          <p:cNvSpPr/>
          <p:nvPr/>
        </p:nvSpPr>
        <p:spPr>
          <a:xfrm>
            <a:off x="1419463" y="1666754"/>
            <a:ext cx="1053505" cy="41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featbin</a:t>
            </a:r>
            <a:r>
              <a:rPr lang="en-US" sz="2000" dirty="0" smtClean="0"/>
              <a:t>/</a:t>
            </a:r>
            <a:endParaRPr lang="en-US" sz="2000" dirty="0"/>
          </a:p>
        </p:txBody>
      </p:sp>
      <p:sp>
        <p:nvSpPr>
          <p:cNvPr id="54" name="Rectangle 53"/>
          <p:cNvSpPr/>
          <p:nvPr/>
        </p:nvSpPr>
        <p:spPr>
          <a:xfrm>
            <a:off x="7297359" y="1560718"/>
            <a:ext cx="1440184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err="1" smtClean="0"/>
              <a:t>fstbin</a:t>
            </a:r>
            <a:r>
              <a:rPr lang="en-US" sz="2300" dirty="0" smtClean="0"/>
              <a:t>/</a:t>
            </a:r>
            <a:endParaRPr lang="en-US" sz="2300" dirty="0"/>
          </a:p>
        </p:txBody>
      </p:sp>
      <p:sp>
        <p:nvSpPr>
          <p:cNvPr id="55" name="Rectangle 54"/>
          <p:cNvSpPr/>
          <p:nvPr/>
        </p:nvSpPr>
        <p:spPr>
          <a:xfrm>
            <a:off x="4781269" y="4076694"/>
            <a:ext cx="526753" cy="376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itf</a:t>
            </a:r>
            <a:r>
              <a:rPr lang="en-US" sz="2000" dirty="0" smtClean="0"/>
              <a:t>/</a:t>
            </a:r>
            <a:endParaRPr lang="en-US" sz="2000" dirty="0"/>
          </a:p>
        </p:txBody>
      </p:sp>
      <p:sp>
        <p:nvSpPr>
          <p:cNvPr id="58" name="Rectangle 57"/>
          <p:cNvSpPr/>
          <p:nvPr/>
        </p:nvSpPr>
        <p:spPr>
          <a:xfrm>
            <a:off x="2373284" y="841649"/>
            <a:ext cx="3875116" cy="52995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dirty="0" smtClean="0"/>
              <a:t>[shell scripts]</a:t>
            </a:r>
            <a:endParaRPr lang="en-US" sz="3500" dirty="0"/>
          </a:p>
        </p:txBody>
      </p:sp>
      <p:sp>
        <p:nvSpPr>
          <p:cNvPr id="59" name="Rectangle 58"/>
          <p:cNvSpPr/>
          <p:nvPr/>
        </p:nvSpPr>
        <p:spPr>
          <a:xfrm>
            <a:off x="539073" y="1796960"/>
            <a:ext cx="759443" cy="266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fgmmbin</a:t>
            </a:r>
            <a:endParaRPr lang="en-US" sz="1500" dirty="0"/>
          </a:p>
        </p:txBody>
      </p:sp>
      <p:sp>
        <p:nvSpPr>
          <p:cNvPr id="60" name="Rectangle 59"/>
          <p:cNvSpPr/>
          <p:nvPr/>
        </p:nvSpPr>
        <p:spPr>
          <a:xfrm>
            <a:off x="2388524" y="3692929"/>
            <a:ext cx="759443" cy="244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</a:t>
            </a:r>
            <a:r>
              <a:rPr lang="en-US" sz="1200" dirty="0" smtClean="0"/>
              <a:t>ptimization/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23635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14450</TotalTime>
  <Words>2298</Words>
  <Application>Microsoft Office PowerPoint</Application>
  <PresentationFormat>On-screen Show (4:3)</PresentationFormat>
  <Paragraphs>337</Paragraphs>
  <Slides>28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Key aspects of the project</vt:lpstr>
      <vt:lpstr>Overview of features</vt:lpstr>
      <vt:lpstr>Advantages versus other toolkits*</vt:lpstr>
      <vt:lpstr>Features not on current “to-do” list</vt:lpstr>
      <vt:lpstr>History of Kaldi (1/2)</vt:lpstr>
      <vt:lpstr>History of Kaldi (2/2)</vt:lpstr>
      <vt:lpstr>Kaldi contributors</vt:lpstr>
      <vt:lpstr>Kaldi dependency structure (approx)</vt:lpstr>
      <vt:lpstr>Matrix library</vt:lpstr>
      <vt:lpstr>OpenFst and fstext/</vt:lpstr>
      <vt:lpstr>Kaldi I/O</vt:lpstr>
      <vt:lpstr>Tree building and clustering code</vt:lpstr>
      <vt:lpstr>HMM and transition modeling</vt:lpstr>
      <vt:lpstr>Decoding-graph creation</vt:lpstr>
      <vt:lpstr>Gaussian Mixture Models (GMMs)</vt:lpstr>
      <vt:lpstr>Linear transform code</vt:lpstr>
      <vt:lpstr>Decoders</vt:lpstr>
      <vt:lpstr>Feature processing</vt:lpstr>
      <vt:lpstr>Command-line tools</vt:lpstr>
      <vt:lpstr>Scripts (example fragment)</vt:lpstr>
      <vt:lpstr>Scripts (points to note)</vt:lpstr>
      <vt:lpstr>Selected results (WSJ)</vt:lpstr>
      <vt:lpstr>Speed, decoding issues (WSJ)</vt:lpstr>
      <vt:lpstr>Further results (RM)</vt:lpstr>
      <vt:lpstr>RM: unadapted experiments</vt:lpstr>
      <vt:lpstr>RM: adapted experiments</vt:lpstr>
      <vt:lpstr>Why use Kaldi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Kaldi*</dc:title>
  <dc:creator>Daniel Povey</dc:creator>
  <cp:lastModifiedBy>Daniel Povey</cp:lastModifiedBy>
  <cp:revision>100</cp:revision>
  <dcterms:created xsi:type="dcterms:W3CDTF">2011-05-12T19:58:12Z</dcterms:created>
  <dcterms:modified xsi:type="dcterms:W3CDTF">2011-05-31T20:29:06Z</dcterms:modified>
</cp:coreProperties>
</file>