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9" r:id="rId3"/>
    <p:sldId id="259" r:id="rId4"/>
    <p:sldId id="257" r:id="rId5"/>
    <p:sldId id="266" r:id="rId6"/>
    <p:sldId id="267" r:id="rId7"/>
    <p:sldId id="261" r:id="rId8"/>
    <p:sldId id="260" r:id="rId9"/>
    <p:sldId id="272" r:id="rId10"/>
    <p:sldId id="258" r:id="rId11"/>
    <p:sldId id="264" r:id="rId12"/>
    <p:sldId id="268" r:id="rId13"/>
    <p:sldId id="271" r:id="rId14"/>
    <p:sldId id="270" r:id="rId1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51" d="100"/>
          <a:sy n="51" d="100"/>
        </p:scale>
        <p:origin x="-8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922D8-AA89-4597-A871-AD812A8788D4}" type="datetimeFigureOut">
              <a:rPr lang="en-US"/>
              <a:pPr>
                <a:defRPr/>
              </a:pPr>
              <a:t>5/27/2011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644D1-BF9E-471C-8C7E-D0E256B40A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634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1EDE8-B73F-4A6B-8958-EFE10F06EF53}" type="datetimeFigureOut">
              <a:rPr lang="en-US"/>
              <a:pPr>
                <a:defRPr/>
              </a:pPr>
              <a:t>5/27/2011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DB8C2-FE67-4F06-A888-EC3F927F3B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642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2738D-9F82-41A2-A6AC-0C04281E1718}" type="datetimeFigureOut">
              <a:rPr lang="en-US"/>
              <a:pPr>
                <a:defRPr/>
              </a:pPr>
              <a:t>5/27/2011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1B5E0-F868-410D-AE65-20C7DBC873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432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7338" y="6172200"/>
            <a:ext cx="2366962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24CED1-B0AD-4497-9E4A-BABF5B6690D3}" type="datetimeFigureOut">
              <a:rPr lang="en-US"/>
              <a:pPr>
                <a:defRPr/>
              </a:pPr>
              <a:t>5/27/2011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FC71DA6-E533-4ED8-B071-61ADD7C81B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139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165B0-6C42-47DB-A9F7-ECA14E66F586}" type="datetimeFigureOut">
              <a:rPr lang="en-US"/>
              <a:pPr>
                <a:defRPr/>
              </a:pPr>
              <a:t>5/27/2011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CAD82-A580-4F6E-A85E-A178F5C93E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740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9D255-090B-49DA-87CF-47575723173E}" type="datetimeFigureOut">
              <a:rPr lang="en-US"/>
              <a:pPr>
                <a:defRPr/>
              </a:pPr>
              <a:t>5/27/2011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4FF37-6097-4082-A9B8-8A52877D7F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45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D116C-7902-4C28-8F75-B24E07256F16}" type="datetimeFigureOut">
              <a:rPr lang="en-US"/>
              <a:pPr>
                <a:defRPr/>
              </a:pPr>
              <a:t>5/27/2011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B85C2-D7EC-4CAB-AE35-907EB3F453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466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8D7AC-E745-4180-B637-6D612DB536BD}" type="datetimeFigureOut">
              <a:rPr lang="en-US"/>
              <a:pPr>
                <a:defRPr/>
              </a:pPr>
              <a:t>5/27/2011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BDF7C-6100-429E-AD32-98838FF869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384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80CCF-17FD-433F-AD3D-AD0820519D53}" type="datetimeFigureOut">
              <a:rPr lang="en-US"/>
              <a:pPr>
                <a:defRPr/>
              </a:pPr>
              <a:t>5/27/2011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8233E-281A-45A0-AFFC-25374AAE6D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451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07A3C-1C02-4E5A-BBF2-179980A07679}" type="datetimeFigureOut">
              <a:rPr lang="en-US"/>
              <a:pPr>
                <a:defRPr/>
              </a:pPr>
              <a:t>5/27/2011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53650-EF17-4183-B502-442E2C82F0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245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4F94A-633E-4735-B5EF-B4AFABE1FF20}" type="datetimeFigureOut">
              <a:rPr lang="en-US"/>
              <a:pPr>
                <a:defRPr/>
              </a:pPr>
              <a:t>5/27/2011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DBAA8-37B2-4E3C-A4E3-206F31C70D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941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4D0AC27-C2F3-4B34-8476-D3E22B4D6C0D}" type="datetimeFigureOut">
              <a:rPr lang="en-US"/>
              <a:pPr>
                <a:defRPr/>
              </a:pPr>
              <a:t>5/27/2011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4761559-E1BE-4AB5-AF03-7CE5AE513D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5800" y="3151188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/>
              <a:t>Acoustic models in Kaldi	</a:t>
            </a:r>
          </a:p>
        </p:txBody>
      </p:sp>
      <p:pic>
        <p:nvPicPr>
          <p:cNvPr id="307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1171575"/>
            <a:ext cx="6473825" cy="156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 of AM Classes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47813" y="5357813"/>
            <a:ext cx="2222500" cy="650875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GMM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47813" y="4221163"/>
            <a:ext cx="2222500" cy="650875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Acoustic Model (GMM)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300663" y="5348288"/>
            <a:ext cx="2222500" cy="650875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GMM Accumulators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292725" y="4221163"/>
            <a:ext cx="2222500" cy="650875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std::vector&lt;GMM Accumulators&gt;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47813" y="2725738"/>
            <a:ext cx="2222500" cy="650875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Decodable AM GMM</a:t>
            </a:r>
          </a:p>
        </p:txBody>
      </p:sp>
      <p:sp>
        <p:nvSpPr>
          <p:cNvPr id="10" name="Data 9"/>
          <p:cNvSpPr>
            <a:spLocks noChangeArrowheads="1"/>
          </p:cNvSpPr>
          <p:nvPr/>
        </p:nvSpPr>
        <p:spPr bwMode="auto">
          <a:xfrm>
            <a:off x="1971675" y="1557338"/>
            <a:ext cx="1717675" cy="650875"/>
          </a:xfrm>
          <a:prstGeom prst="flowChartInputOutpu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Features</a:t>
            </a:r>
          </a:p>
        </p:txBody>
      </p:sp>
      <p:sp>
        <p:nvSpPr>
          <p:cNvPr id="11" name="Alternate Process 10"/>
          <p:cNvSpPr/>
          <p:nvPr/>
        </p:nvSpPr>
        <p:spPr>
          <a:xfrm>
            <a:off x="5292725" y="2725738"/>
            <a:ext cx="1800225" cy="650875"/>
          </a:xfrm>
          <a:prstGeom prst="flowChartAlternate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Decoder</a:t>
            </a:r>
          </a:p>
        </p:txBody>
      </p:sp>
      <p:cxnSp>
        <p:nvCxnSpPr>
          <p:cNvPr id="13" name="Straight Arrow Connector 12"/>
          <p:cNvCxnSpPr>
            <a:cxnSpLocks noChangeShapeType="1"/>
            <a:stCxn id="5" idx="2"/>
            <a:endCxn id="4" idx="0"/>
          </p:cNvCxnSpPr>
          <p:nvPr/>
        </p:nvCxnSpPr>
        <p:spPr bwMode="auto">
          <a:xfrm>
            <a:off x="2659063" y="4872038"/>
            <a:ext cx="0" cy="485775"/>
          </a:xfrm>
          <a:prstGeom prst="straightConnector1">
            <a:avLst/>
          </a:prstGeom>
          <a:noFill/>
          <a:ln w="38100">
            <a:solidFill>
              <a:srgbClr val="9BBB59"/>
            </a:solidFill>
            <a:round/>
            <a:headEnd/>
            <a:tailEnd type="arrow" w="med" len="med"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Arrow Connector 13"/>
          <p:cNvCxnSpPr>
            <a:cxnSpLocks noChangeShapeType="1"/>
            <a:stCxn id="8" idx="2"/>
            <a:endCxn id="5" idx="0"/>
          </p:cNvCxnSpPr>
          <p:nvPr/>
        </p:nvCxnSpPr>
        <p:spPr bwMode="auto">
          <a:xfrm>
            <a:off x="2659063" y="3376613"/>
            <a:ext cx="0" cy="844550"/>
          </a:xfrm>
          <a:prstGeom prst="straightConnector1">
            <a:avLst/>
          </a:prstGeom>
          <a:noFill/>
          <a:ln w="38100">
            <a:solidFill>
              <a:srgbClr val="9BBB59"/>
            </a:solidFill>
            <a:round/>
            <a:headEnd/>
            <a:tailEnd type="arrow" w="med" len="med"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Arrow Connector 17"/>
          <p:cNvCxnSpPr>
            <a:cxnSpLocks noChangeShapeType="1"/>
            <a:stCxn id="11" idx="1"/>
            <a:endCxn id="8" idx="3"/>
          </p:cNvCxnSpPr>
          <p:nvPr/>
        </p:nvCxnSpPr>
        <p:spPr bwMode="auto">
          <a:xfrm flipH="1">
            <a:off x="3770313" y="3051175"/>
            <a:ext cx="1522412" cy="0"/>
          </a:xfrm>
          <a:prstGeom prst="straightConnector1">
            <a:avLst/>
          </a:prstGeom>
          <a:noFill/>
          <a:ln w="38100">
            <a:solidFill>
              <a:srgbClr val="9BBB59"/>
            </a:solidFill>
            <a:round/>
            <a:headEnd/>
            <a:tailEnd type="arrow" w="med" len="med"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Straight Arrow Connector 24"/>
          <p:cNvCxnSpPr>
            <a:cxnSpLocks noChangeShapeType="1"/>
            <a:stCxn id="8" idx="0"/>
            <a:endCxn id="10" idx="3"/>
          </p:cNvCxnSpPr>
          <p:nvPr/>
        </p:nvCxnSpPr>
        <p:spPr bwMode="auto">
          <a:xfrm flipH="1" flipV="1">
            <a:off x="2659063" y="2208213"/>
            <a:ext cx="0" cy="517525"/>
          </a:xfrm>
          <a:prstGeom prst="straightConnector1">
            <a:avLst/>
          </a:prstGeom>
          <a:noFill/>
          <a:ln w="38100">
            <a:solidFill>
              <a:srgbClr val="9BBB59"/>
            </a:solidFill>
            <a:round/>
            <a:headEnd/>
            <a:tailEnd type="arrow" w="med" len="med"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Straight Arrow Connector 26"/>
          <p:cNvCxnSpPr>
            <a:cxnSpLocks noChangeShapeType="1"/>
            <a:stCxn id="7" idx="1"/>
            <a:endCxn id="5" idx="3"/>
          </p:cNvCxnSpPr>
          <p:nvPr/>
        </p:nvCxnSpPr>
        <p:spPr bwMode="auto">
          <a:xfrm flipH="1">
            <a:off x="3770313" y="4546600"/>
            <a:ext cx="1522412" cy="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arrow" w="med" len="med"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Arrow Connector 27"/>
          <p:cNvCxnSpPr>
            <a:cxnSpLocks noChangeShapeType="1"/>
            <a:stCxn id="6" idx="1"/>
            <a:endCxn id="4" idx="3"/>
          </p:cNvCxnSpPr>
          <p:nvPr/>
        </p:nvCxnSpPr>
        <p:spPr bwMode="auto">
          <a:xfrm flipH="1">
            <a:off x="3770313" y="5673725"/>
            <a:ext cx="1530350" cy="9525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arrow" w="med" len="med"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304" name="TextBox 30"/>
          <p:cNvSpPr txBox="1">
            <a:spLocks noChangeArrowheads="1"/>
          </p:cNvSpPr>
          <p:nvPr/>
        </p:nvSpPr>
        <p:spPr bwMode="auto">
          <a:xfrm>
            <a:off x="4932363" y="2019300"/>
            <a:ext cx="3311525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000"/>
              <a:t>		          </a:t>
            </a:r>
            <a:r>
              <a:rPr lang="en-US" altLang="en-US" sz="2000"/>
              <a:t>“</a:t>
            </a:r>
            <a:r>
              <a:rPr lang="en-US" sz="2000"/>
              <a:t>modifies</a:t>
            </a:r>
            <a:r>
              <a:rPr lang="en-US" altLang="en-US" sz="2000"/>
              <a:t>”</a:t>
            </a:r>
            <a:endParaRPr lang="en-US" sz="2000"/>
          </a:p>
        </p:txBody>
      </p:sp>
      <p:cxnSp>
        <p:nvCxnSpPr>
          <p:cNvPr id="32" name="Straight Arrow Connector 31"/>
          <p:cNvCxnSpPr>
            <a:cxnSpLocks noChangeShapeType="1"/>
          </p:cNvCxnSpPr>
          <p:nvPr/>
        </p:nvCxnSpPr>
        <p:spPr bwMode="auto">
          <a:xfrm>
            <a:off x="5508625" y="2251075"/>
            <a:ext cx="719138" cy="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arrow" w="med" len="med"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Arrow Connector 32"/>
          <p:cNvCxnSpPr>
            <a:cxnSpLocks noChangeShapeType="1"/>
            <a:stCxn id="7" idx="2"/>
            <a:endCxn id="6" idx="0"/>
          </p:cNvCxnSpPr>
          <p:nvPr/>
        </p:nvCxnSpPr>
        <p:spPr bwMode="auto">
          <a:xfrm>
            <a:off x="6403975" y="4872038"/>
            <a:ext cx="7938" cy="476250"/>
          </a:xfrm>
          <a:prstGeom prst="straightConnector1">
            <a:avLst/>
          </a:prstGeom>
          <a:noFill/>
          <a:ln w="38100">
            <a:solidFill>
              <a:srgbClr val="9BBB59"/>
            </a:solidFill>
            <a:round/>
            <a:headEnd/>
            <a:tailEnd type="arrow" w="med" len="med"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307" name="TextBox 8"/>
          <p:cNvSpPr txBox="1">
            <a:spLocks noChangeArrowheads="1"/>
          </p:cNvSpPr>
          <p:nvPr/>
        </p:nvSpPr>
        <p:spPr bwMode="auto">
          <a:xfrm>
            <a:off x="4930775" y="1412875"/>
            <a:ext cx="33131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000"/>
              <a:t>		          </a:t>
            </a:r>
            <a:r>
              <a:rPr lang="en-US" altLang="en-US" sz="2000"/>
              <a:t>“</a:t>
            </a:r>
            <a:r>
              <a:rPr lang="en-US" sz="2000"/>
              <a:t>knows about</a:t>
            </a:r>
            <a:r>
              <a:rPr lang="en-US" altLang="en-US" sz="2000"/>
              <a:t>”</a:t>
            </a:r>
            <a:endParaRPr lang="en-US" sz="2000"/>
          </a:p>
        </p:txBody>
      </p:sp>
      <p:cxnSp>
        <p:nvCxnSpPr>
          <p:cNvPr id="20" name="Straight Arrow Connector 19"/>
          <p:cNvCxnSpPr>
            <a:cxnSpLocks noChangeShapeType="1"/>
          </p:cNvCxnSpPr>
          <p:nvPr/>
        </p:nvCxnSpPr>
        <p:spPr bwMode="auto">
          <a:xfrm>
            <a:off x="5507038" y="1644650"/>
            <a:ext cx="720725" cy="0"/>
          </a:xfrm>
          <a:prstGeom prst="straightConnector1">
            <a:avLst/>
          </a:prstGeom>
          <a:noFill/>
          <a:ln w="38100">
            <a:solidFill>
              <a:srgbClr val="9BBB59"/>
            </a:solidFill>
            <a:round/>
            <a:headEnd/>
            <a:tailEnd type="arrow" w="med" len="med"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AM Classes with fMLLR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276600" y="5357813"/>
            <a:ext cx="2222500" cy="650875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GMM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276600" y="4221163"/>
            <a:ext cx="2222500" cy="650875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Acoustic Model (GMM)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276600" y="2725738"/>
            <a:ext cx="2222500" cy="650875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Decodable AM GMM with fMLLR</a:t>
            </a:r>
          </a:p>
        </p:txBody>
      </p:sp>
      <p:sp>
        <p:nvSpPr>
          <p:cNvPr id="10" name="Data 9"/>
          <p:cNvSpPr>
            <a:spLocks noChangeArrowheads="1"/>
          </p:cNvSpPr>
          <p:nvPr/>
        </p:nvSpPr>
        <p:spPr bwMode="auto">
          <a:xfrm>
            <a:off x="3700463" y="1557338"/>
            <a:ext cx="1717675" cy="650875"/>
          </a:xfrm>
          <a:prstGeom prst="flowChartInputOutpu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Features</a:t>
            </a:r>
          </a:p>
        </p:txBody>
      </p:sp>
      <p:sp>
        <p:nvSpPr>
          <p:cNvPr id="11" name="Alternate Process 10"/>
          <p:cNvSpPr/>
          <p:nvPr/>
        </p:nvSpPr>
        <p:spPr>
          <a:xfrm>
            <a:off x="7019925" y="2725738"/>
            <a:ext cx="1800225" cy="650875"/>
          </a:xfrm>
          <a:prstGeom prst="flowChartAlternate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Decoder</a:t>
            </a:r>
          </a:p>
        </p:txBody>
      </p:sp>
      <p:cxnSp>
        <p:nvCxnSpPr>
          <p:cNvPr id="13" name="Straight Arrow Connector 12"/>
          <p:cNvCxnSpPr>
            <a:cxnSpLocks noChangeShapeType="1"/>
            <a:stCxn id="5" idx="2"/>
            <a:endCxn id="4" idx="0"/>
          </p:cNvCxnSpPr>
          <p:nvPr/>
        </p:nvCxnSpPr>
        <p:spPr bwMode="auto">
          <a:xfrm>
            <a:off x="4387850" y="4872038"/>
            <a:ext cx="0" cy="485775"/>
          </a:xfrm>
          <a:prstGeom prst="straightConnector1">
            <a:avLst/>
          </a:prstGeom>
          <a:noFill/>
          <a:ln w="38100">
            <a:solidFill>
              <a:srgbClr val="9BBB59"/>
            </a:solidFill>
            <a:round/>
            <a:headEnd/>
            <a:tailEnd type="arrow" w="med" len="med"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Arrow Connector 13"/>
          <p:cNvCxnSpPr>
            <a:cxnSpLocks noChangeShapeType="1"/>
            <a:stCxn id="8" idx="2"/>
            <a:endCxn id="5" idx="0"/>
          </p:cNvCxnSpPr>
          <p:nvPr/>
        </p:nvCxnSpPr>
        <p:spPr bwMode="auto">
          <a:xfrm>
            <a:off x="4387850" y="3376613"/>
            <a:ext cx="0" cy="844550"/>
          </a:xfrm>
          <a:prstGeom prst="straightConnector1">
            <a:avLst/>
          </a:prstGeom>
          <a:noFill/>
          <a:ln w="38100">
            <a:solidFill>
              <a:srgbClr val="9BBB59"/>
            </a:solidFill>
            <a:round/>
            <a:headEnd/>
            <a:tailEnd type="arrow" w="med" len="med"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Arrow Connector 17"/>
          <p:cNvCxnSpPr>
            <a:cxnSpLocks noChangeShapeType="1"/>
            <a:stCxn id="11" idx="1"/>
            <a:endCxn id="8" idx="3"/>
          </p:cNvCxnSpPr>
          <p:nvPr/>
        </p:nvCxnSpPr>
        <p:spPr bwMode="auto">
          <a:xfrm flipH="1">
            <a:off x="5499100" y="3051175"/>
            <a:ext cx="1520825" cy="0"/>
          </a:xfrm>
          <a:prstGeom prst="straightConnector1">
            <a:avLst/>
          </a:prstGeom>
          <a:noFill/>
          <a:ln w="38100">
            <a:solidFill>
              <a:srgbClr val="9BBB59"/>
            </a:solidFill>
            <a:round/>
            <a:headEnd/>
            <a:tailEnd type="arrow" w="med" len="med"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Straight Arrow Connector 24"/>
          <p:cNvCxnSpPr>
            <a:cxnSpLocks noChangeShapeType="1"/>
            <a:stCxn id="8" idx="0"/>
            <a:endCxn id="10" idx="3"/>
          </p:cNvCxnSpPr>
          <p:nvPr/>
        </p:nvCxnSpPr>
        <p:spPr bwMode="auto">
          <a:xfrm flipH="1" flipV="1">
            <a:off x="4387850" y="2208213"/>
            <a:ext cx="0" cy="517525"/>
          </a:xfrm>
          <a:prstGeom prst="straightConnector1">
            <a:avLst/>
          </a:prstGeom>
          <a:noFill/>
          <a:ln w="38100">
            <a:solidFill>
              <a:srgbClr val="9BBB59"/>
            </a:solidFill>
            <a:round/>
            <a:headEnd/>
            <a:tailEnd type="arrow" w="med" len="med"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84200" y="4221163"/>
            <a:ext cx="2222500" cy="650875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fMLLR Estimator</a:t>
            </a:r>
          </a:p>
        </p:txBody>
      </p:sp>
      <p:cxnSp>
        <p:nvCxnSpPr>
          <p:cNvPr id="6" name="Straight Arrow Connector 5"/>
          <p:cNvCxnSpPr>
            <a:cxnSpLocks noChangeShapeType="1"/>
            <a:stCxn id="12" idx="3"/>
            <a:endCxn id="5" idx="1"/>
          </p:cNvCxnSpPr>
          <p:nvPr/>
        </p:nvCxnSpPr>
        <p:spPr bwMode="auto">
          <a:xfrm>
            <a:off x="2806700" y="4546600"/>
            <a:ext cx="469900" cy="0"/>
          </a:xfrm>
          <a:prstGeom prst="straightConnector1">
            <a:avLst/>
          </a:prstGeom>
          <a:noFill/>
          <a:ln w="38100">
            <a:solidFill>
              <a:srgbClr val="9BBB59"/>
            </a:solidFill>
            <a:round/>
            <a:headEnd/>
            <a:tailEnd type="arrow" w="med" len="med"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84200" y="2725738"/>
            <a:ext cx="2222500" cy="650875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fMLLR</a:t>
            </a:r>
          </a:p>
        </p:txBody>
      </p:sp>
      <p:cxnSp>
        <p:nvCxnSpPr>
          <p:cNvPr id="19" name="Straight Arrow Connector 18"/>
          <p:cNvCxnSpPr>
            <a:cxnSpLocks noChangeShapeType="1"/>
            <a:stCxn id="12" idx="0"/>
            <a:endCxn id="16" idx="2"/>
          </p:cNvCxnSpPr>
          <p:nvPr/>
        </p:nvCxnSpPr>
        <p:spPr bwMode="auto">
          <a:xfrm flipV="1">
            <a:off x="1695450" y="3376613"/>
            <a:ext cx="0" cy="84455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arrow" w="med" len="med"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Arrow Connector 20"/>
          <p:cNvCxnSpPr>
            <a:cxnSpLocks noChangeShapeType="1"/>
            <a:stCxn id="8" idx="1"/>
            <a:endCxn id="16" idx="3"/>
          </p:cNvCxnSpPr>
          <p:nvPr/>
        </p:nvCxnSpPr>
        <p:spPr bwMode="auto">
          <a:xfrm flipH="1">
            <a:off x="2806700" y="3051175"/>
            <a:ext cx="469900" cy="0"/>
          </a:xfrm>
          <a:prstGeom prst="straightConnector1">
            <a:avLst/>
          </a:prstGeom>
          <a:noFill/>
          <a:ln w="38100">
            <a:solidFill>
              <a:srgbClr val="9BBB59"/>
            </a:solidFill>
            <a:round/>
            <a:headEnd/>
            <a:tailEnd type="arrow" w="med" len="med"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584200" y="1435100"/>
            <a:ext cx="2222500" cy="650875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Regression tree</a:t>
            </a:r>
          </a:p>
        </p:txBody>
      </p:sp>
      <p:cxnSp>
        <p:nvCxnSpPr>
          <p:cNvPr id="3" name="Curved Connector 2"/>
          <p:cNvCxnSpPr>
            <a:cxnSpLocks noChangeShapeType="1"/>
            <a:stCxn id="12" idx="1"/>
            <a:endCxn id="23" idx="1"/>
          </p:cNvCxnSpPr>
          <p:nvPr/>
        </p:nvCxnSpPr>
        <p:spPr bwMode="auto">
          <a:xfrm rot="10800000">
            <a:off x="584200" y="1760538"/>
            <a:ext cx="12700" cy="2786062"/>
          </a:xfrm>
          <a:prstGeom prst="curvedConnector3">
            <a:avLst>
              <a:gd name="adj1" fmla="val 3133329"/>
            </a:avLst>
          </a:prstGeom>
          <a:noFill/>
          <a:ln w="38100">
            <a:solidFill>
              <a:srgbClr val="9BBB59"/>
            </a:solidFill>
            <a:round/>
            <a:headEnd/>
            <a:tailEnd type="arrow" w="med" len="med"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Straight Arrow Connector 16"/>
          <p:cNvCxnSpPr>
            <a:cxnSpLocks noChangeShapeType="1"/>
            <a:stCxn id="8" idx="1"/>
          </p:cNvCxnSpPr>
          <p:nvPr/>
        </p:nvCxnSpPr>
        <p:spPr bwMode="auto">
          <a:xfrm flipH="1" flipV="1">
            <a:off x="2806700" y="2085975"/>
            <a:ext cx="469900" cy="965200"/>
          </a:xfrm>
          <a:prstGeom prst="straightConnector1">
            <a:avLst/>
          </a:prstGeom>
          <a:noFill/>
          <a:ln w="38100">
            <a:solidFill>
              <a:srgbClr val="9BBB59"/>
            </a:solidFill>
            <a:round/>
            <a:headEnd/>
            <a:tailEnd type="arrow" w="med" len="med"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AM Classes with MLLR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276600" y="5357813"/>
            <a:ext cx="2222500" cy="650875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GMM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276600" y="4221163"/>
            <a:ext cx="2222500" cy="650875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Acoustic Model (GMM)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276600" y="2725738"/>
            <a:ext cx="2222500" cy="650875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Decodable AM GMM with fMLLR</a:t>
            </a:r>
          </a:p>
        </p:txBody>
      </p:sp>
      <p:sp>
        <p:nvSpPr>
          <p:cNvPr id="10" name="Data 9"/>
          <p:cNvSpPr>
            <a:spLocks noChangeArrowheads="1"/>
          </p:cNvSpPr>
          <p:nvPr/>
        </p:nvSpPr>
        <p:spPr bwMode="auto">
          <a:xfrm>
            <a:off x="3700463" y="1557338"/>
            <a:ext cx="1717675" cy="650875"/>
          </a:xfrm>
          <a:prstGeom prst="flowChartInputOutpu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Features</a:t>
            </a:r>
          </a:p>
        </p:txBody>
      </p:sp>
      <p:sp>
        <p:nvSpPr>
          <p:cNvPr id="11" name="Alternate Process 10"/>
          <p:cNvSpPr/>
          <p:nvPr/>
        </p:nvSpPr>
        <p:spPr>
          <a:xfrm>
            <a:off x="7019925" y="2725738"/>
            <a:ext cx="1800225" cy="650875"/>
          </a:xfrm>
          <a:prstGeom prst="flowChartAlternate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Decoder</a:t>
            </a:r>
          </a:p>
        </p:txBody>
      </p:sp>
      <p:cxnSp>
        <p:nvCxnSpPr>
          <p:cNvPr id="13" name="Straight Arrow Connector 12"/>
          <p:cNvCxnSpPr>
            <a:cxnSpLocks noChangeShapeType="1"/>
            <a:stCxn id="5" idx="2"/>
            <a:endCxn id="4" idx="0"/>
          </p:cNvCxnSpPr>
          <p:nvPr/>
        </p:nvCxnSpPr>
        <p:spPr bwMode="auto">
          <a:xfrm>
            <a:off x="4387850" y="4872038"/>
            <a:ext cx="0" cy="485775"/>
          </a:xfrm>
          <a:prstGeom prst="straightConnector1">
            <a:avLst/>
          </a:prstGeom>
          <a:noFill/>
          <a:ln w="38100">
            <a:solidFill>
              <a:srgbClr val="9BBB59"/>
            </a:solidFill>
            <a:round/>
            <a:headEnd/>
            <a:tailEnd type="arrow" w="med" len="med"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Arrow Connector 13"/>
          <p:cNvCxnSpPr>
            <a:cxnSpLocks noChangeShapeType="1"/>
            <a:stCxn id="8" idx="2"/>
            <a:endCxn id="5" idx="0"/>
          </p:cNvCxnSpPr>
          <p:nvPr/>
        </p:nvCxnSpPr>
        <p:spPr bwMode="auto">
          <a:xfrm>
            <a:off x="4387850" y="3376613"/>
            <a:ext cx="0" cy="844550"/>
          </a:xfrm>
          <a:prstGeom prst="straightConnector1">
            <a:avLst/>
          </a:prstGeom>
          <a:noFill/>
          <a:ln w="38100">
            <a:solidFill>
              <a:srgbClr val="9BBB59"/>
            </a:solidFill>
            <a:round/>
            <a:headEnd/>
            <a:tailEnd type="arrow" w="med" len="med"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Arrow Connector 17"/>
          <p:cNvCxnSpPr>
            <a:cxnSpLocks noChangeShapeType="1"/>
            <a:stCxn id="11" idx="1"/>
            <a:endCxn id="8" idx="3"/>
          </p:cNvCxnSpPr>
          <p:nvPr/>
        </p:nvCxnSpPr>
        <p:spPr bwMode="auto">
          <a:xfrm flipH="1">
            <a:off x="5499100" y="3051175"/>
            <a:ext cx="1520825" cy="0"/>
          </a:xfrm>
          <a:prstGeom prst="straightConnector1">
            <a:avLst/>
          </a:prstGeom>
          <a:noFill/>
          <a:ln w="38100">
            <a:solidFill>
              <a:srgbClr val="9BBB59"/>
            </a:solidFill>
            <a:round/>
            <a:headEnd/>
            <a:tailEnd type="arrow" w="med" len="med"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Straight Arrow Connector 24"/>
          <p:cNvCxnSpPr>
            <a:cxnSpLocks noChangeShapeType="1"/>
            <a:stCxn id="8" idx="0"/>
            <a:endCxn id="10" idx="3"/>
          </p:cNvCxnSpPr>
          <p:nvPr/>
        </p:nvCxnSpPr>
        <p:spPr bwMode="auto">
          <a:xfrm flipH="1" flipV="1">
            <a:off x="4387850" y="2208213"/>
            <a:ext cx="0" cy="517525"/>
          </a:xfrm>
          <a:prstGeom prst="straightConnector1">
            <a:avLst/>
          </a:prstGeom>
          <a:noFill/>
          <a:ln w="38100">
            <a:solidFill>
              <a:srgbClr val="9BBB59"/>
            </a:solidFill>
            <a:round/>
            <a:headEnd/>
            <a:tailEnd type="arrow" w="med" len="med"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84200" y="4221163"/>
            <a:ext cx="2222500" cy="650875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fMLLR Estimator</a:t>
            </a:r>
          </a:p>
        </p:txBody>
      </p:sp>
      <p:cxnSp>
        <p:nvCxnSpPr>
          <p:cNvPr id="6" name="Straight Arrow Connector 5"/>
          <p:cNvCxnSpPr>
            <a:cxnSpLocks noChangeShapeType="1"/>
            <a:stCxn id="12" idx="3"/>
            <a:endCxn id="5" idx="1"/>
          </p:cNvCxnSpPr>
          <p:nvPr/>
        </p:nvCxnSpPr>
        <p:spPr bwMode="auto">
          <a:xfrm>
            <a:off x="2806700" y="4546600"/>
            <a:ext cx="469900" cy="0"/>
          </a:xfrm>
          <a:prstGeom prst="straightConnector1">
            <a:avLst/>
          </a:prstGeom>
          <a:noFill/>
          <a:ln w="38100">
            <a:solidFill>
              <a:srgbClr val="9BBB59"/>
            </a:solidFill>
            <a:round/>
            <a:headEnd/>
            <a:tailEnd type="arrow" w="med" len="med"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84200" y="2725738"/>
            <a:ext cx="2222500" cy="650875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MLLR</a:t>
            </a:r>
          </a:p>
        </p:txBody>
      </p:sp>
      <p:cxnSp>
        <p:nvCxnSpPr>
          <p:cNvPr id="19" name="Straight Arrow Connector 18"/>
          <p:cNvCxnSpPr>
            <a:cxnSpLocks noChangeShapeType="1"/>
            <a:stCxn id="12" idx="0"/>
            <a:endCxn id="16" idx="2"/>
          </p:cNvCxnSpPr>
          <p:nvPr/>
        </p:nvCxnSpPr>
        <p:spPr bwMode="auto">
          <a:xfrm flipV="1">
            <a:off x="1695450" y="3376613"/>
            <a:ext cx="0" cy="84455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arrow" w="med" len="med"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Arrow Connector 20"/>
          <p:cNvCxnSpPr>
            <a:cxnSpLocks noChangeShapeType="1"/>
            <a:stCxn id="8" idx="1"/>
            <a:endCxn id="16" idx="3"/>
          </p:cNvCxnSpPr>
          <p:nvPr/>
        </p:nvCxnSpPr>
        <p:spPr bwMode="auto">
          <a:xfrm flipH="1">
            <a:off x="2806700" y="3051175"/>
            <a:ext cx="469900" cy="0"/>
          </a:xfrm>
          <a:prstGeom prst="straightConnector1">
            <a:avLst/>
          </a:prstGeom>
          <a:noFill/>
          <a:ln w="38100">
            <a:solidFill>
              <a:srgbClr val="9BBB59"/>
            </a:solidFill>
            <a:round/>
            <a:headEnd/>
            <a:tailEnd type="arrow" w="med" len="med"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584200" y="1435100"/>
            <a:ext cx="2222500" cy="650875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Regression tree</a:t>
            </a:r>
          </a:p>
        </p:txBody>
      </p:sp>
      <p:cxnSp>
        <p:nvCxnSpPr>
          <p:cNvPr id="3" name="Curved Connector 2"/>
          <p:cNvCxnSpPr>
            <a:cxnSpLocks noChangeShapeType="1"/>
            <a:stCxn id="12" idx="1"/>
            <a:endCxn id="23" idx="1"/>
          </p:cNvCxnSpPr>
          <p:nvPr/>
        </p:nvCxnSpPr>
        <p:spPr bwMode="auto">
          <a:xfrm rot="10800000">
            <a:off x="584200" y="1760538"/>
            <a:ext cx="12700" cy="2786062"/>
          </a:xfrm>
          <a:prstGeom prst="curvedConnector3">
            <a:avLst>
              <a:gd name="adj1" fmla="val 3133329"/>
            </a:avLst>
          </a:prstGeom>
          <a:noFill/>
          <a:ln w="38100">
            <a:solidFill>
              <a:srgbClr val="9BBB59"/>
            </a:solidFill>
            <a:round/>
            <a:headEnd/>
            <a:tailEnd type="arrow" w="med" len="med"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Straight Arrow Connector 16"/>
          <p:cNvCxnSpPr>
            <a:cxnSpLocks noChangeShapeType="1"/>
            <a:stCxn id="8" idx="1"/>
          </p:cNvCxnSpPr>
          <p:nvPr/>
        </p:nvCxnSpPr>
        <p:spPr bwMode="auto">
          <a:xfrm flipH="1" flipV="1">
            <a:off x="2806700" y="2085975"/>
            <a:ext cx="469900" cy="965200"/>
          </a:xfrm>
          <a:prstGeom prst="straightConnector1">
            <a:avLst/>
          </a:prstGeom>
          <a:noFill/>
          <a:ln w="38100">
            <a:solidFill>
              <a:srgbClr val="9BBB59"/>
            </a:solidFill>
            <a:round/>
            <a:headEnd/>
            <a:tailEnd type="arrow" w="med" len="med"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Straight Arrow Connector 6"/>
          <p:cNvCxnSpPr>
            <a:cxnSpLocks noChangeShapeType="1"/>
            <a:stCxn id="16" idx="0"/>
            <a:endCxn id="23" idx="2"/>
          </p:cNvCxnSpPr>
          <p:nvPr/>
        </p:nvCxnSpPr>
        <p:spPr bwMode="auto">
          <a:xfrm flipV="1">
            <a:off x="1695450" y="2085975"/>
            <a:ext cx="0" cy="639763"/>
          </a:xfrm>
          <a:prstGeom prst="straightConnector1">
            <a:avLst/>
          </a:prstGeom>
          <a:noFill/>
          <a:ln w="38100">
            <a:solidFill>
              <a:srgbClr val="9BBB59"/>
            </a:solidFill>
            <a:round/>
            <a:headEnd/>
            <a:tailEnd type="arrow" w="med" len="med"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Arrow Connector 14"/>
          <p:cNvCxnSpPr>
            <a:cxnSpLocks noChangeShapeType="1"/>
            <a:stCxn id="16" idx="2"/>
          </p:cNvCxnSpPr>
          <p:nvPr/>
        </p:nvCxnSpPr>
        <p:spPr bwMode="auto">
          <a:xfrm>
            <a:off x="1695450" y="3376613"/>
            <a:ext cx="1581150" cy="844550"/>
          </a:xfrm>
          <a:prstGeom prst="straightConnector1">
            <a:avLst/>
          </a:prstGeom>
          <a:noFill/>
          <a:ln w="38100">
            <a:solidFill>
              <a:srgbClr val="9BBB59"/>
            </a:solidFill>
            <a:round/>
            <a:headEnd/>
            <a:tailEnd type="arrow" w="med" len="med"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 of SGMM Classes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016125" y="4221163"/>
            <a:ext cx="2222500" cy="650875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Acoustic Model (GMM)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876925" y="5348288"/>
            <a:ext cx="2222500" cy="650875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SGMM Accumulators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868988" y="4221163"/>
            <a:ext cx="2222500" cy="650875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SGMM Updater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979613" y="2725738"/>
            <a:ext cx="2222500" cy="650875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Decodable SGMM</a:t>
            </a:r>
          </a:p>
        </p:txBody>
      </p:sp>
      <p:sp>
        <p:nvSpPr>
          <p:cNvPr id="10" name="Data 9"/>
          <p:cNvSpPr>
            <a:spLocks noChangeArrowheads="1"/>
          </p:cNvSpPr>
          <p:nvPr/>
        </p:nvSpPr>
        <p:spPr bwMode="auto">
          <a:xfrm>
            <a:off x="2403475" y="1557338"/>
            <a:ext cx="1717675" cy="650875"/>
          </a:xfrm>
          <a:prstGeom prst="flowChartInputOutpu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Features</a:t>
            </a:r>
          </a:p>
        </p:txBody>
      </p:sp>
      <p:sp>
        <p:nvSpPr>
          <p:cNvPr id="11" name="Alternate Process 10"/>
          <p:cNvSpPr/>
          <p:nvPr/>
        </p:nvSpPr>
        <p:spPr>
          <a:xfrm>
            <a:off x="5868988" y="2725738"/>
            <a:ext cx="1800225" cy="650875"/>
          </a:xfrm>
          <a:prstGeom prst="flowChartAlternate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Decoder</a:t>
            </a:r>
          </a:p>
        </p:txBody>
      </p:sp>
      <p:cxnSp>
        <p:nvCxnSpPr>
          <p:cNvPr id="14" name="Straight Arrow Connector 13"/>
          <p:cNvCxnSpPr>
            <a:cxnSpLocks noChangeShapeType="1"/>
            <a:stCxn id="8" idx="2"/>
            <a:endCxn id="5" idx="0"/>
          </p:cNvCxnSpPr>
          <p:nvPr/>
        </p:nvCxnSpPr>
        <p:spPr bwMode="auto">
          <a:xfrm>
            <a:off x="3090863" y="3376613"/>
            <a:ext cx="36512" cy="844550"/>
          </a:xfrm>
          <a:prstGeom prst="straightConnector1">
            <a:avLst/>
          </a:prstGeom>
          <a:noFill/>
          <a:ln w="38100">
            <a:solidFill>
              <a:srgbClr val="9BBB59"/>
            </a:solidFill>
            <a:round/>
            <a:headEnd/>
            <a:tailEnd type="arrow" w="med" len="med"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Arrow Connector 17"/>
          <p:cNvCxnSpPr>
            <a:cxnSpLocks noChangeShapeType="1"/>
            <a:stCxn id="11" idx="1"/>
            <a:endCxn id="8" idx="3"/>
          </p:cNvCxnSpPr>
          <p:nvPr/>
        </p:nvCxnSpPr>
        <p:spPr bwMode="auto">
          <a:xfrm flipH="1">
            <a:off x="4202113" y="3051175"/>
            <a:ext cx="1666875" cy="0"/>
          </a:xfrm>
          <a:prstGeom prst="straightConnector1">
            <a:avLst/>
          </a:prstGeom>
          <a:noFill/>
          <a:ln w="38100">
            <a:solidFill>
              <a:srgbClr val="9BBB59"/>
            </a:solidFill>
            <a:round/>
            <a:headEnd/>
            <a:tailEnd type="arrow" w="med" len="med"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Straight Arrow Connector 24"/>
          <p:cNvCxnSpPr>
            <a:cxnSpLocks noChangeShapeType="1"/>
            <a:stCxn id="8" idx="0"/>
            <a:endCxn id="10" idx="3"/>
          </p:cNvCxnSpPr>
          <p:nvPr/>
        </p:nvCxnSpPr>
        <p:spPr bwMode="auto">
          <a:xfrm flipH="1" flipV="1">
            <a:off x="3090863" y="2208213"/>
            <a:ext cx="0" cy="517525"/>
          </a:xfrm>
          <a:prstGeom prst="straightConnector1">
            <a:avLst/>
          </a:prstGeom>
          <a:noFill/>
          <a:ln w="38100">
            <a:solidFill>
              <a:srgbClr val="9BBB59"/>
            </a:solidFill>
            <a:round/>
            <a:headEnd/>
            <a:tailEnd type="arrow" w="med" len="med"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Straight Arrow Connector 26"/>
          <p:cNvCxnSpPr>
            <a:cxnSpLocks noChangeShapeType="1"/>
            <a:stCxn id="7" idx="1"/>
            <a:endCxn id="5" idx="3"/>
          </p:cNvCxnSpPr>
          <p:nvPr/>
        </p:nvCxnSpPr>
        <p:spPr bwMode="auto">
          <a:xfrm flipH="1">
            <a:off x="4238625" y="4546600"/>
            <a:ext cx="1630363" cy="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arrow" w="med" len="med"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Arrow Connector 27"/>
          <p:cNvCxnSpPr>
            <a:cxnSpLocks noChangeShapeType="1"/>
            <a:stCxn id="6" idx="1"/>
            <a:endCxn id="5" idx="3"/>
          </p:cNvCxnSpPr>
          <p:nvPr/>
        </p:nvCxnSpPr>
        <p:spPr bwMode="auto">
          <a:xfrm flipH="1" flipV="1">
            <a:off x="4238625" y="4546600"/>
            <a:ext cx="1638300" cy="1127125"/>
          </a:xfrm>
          <a:prstGeom prst="straightConnector1">
            <a:avLst/>
          </a:prstGeom>
          <a:noFill/>
          <a:ln w="38100">
            <a:solidFill>
              <a:srgbClr val="9BBB59"/>
            </a:solidFill>
            <a:round/>
            <a:headEnd/>
            <a:tailEnd type="arrow" w="med" len="med"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74" name="TextBox 30"/>
          <p:cNvSpPr txBox="1">
            <a:spLocks noChangeArrowheads="1"/>
          </p:cNvSpPr>
          <p:nvPr/>
        </p:nvSpPr>
        <p:spPr bwMode="auto">
          <a:xfrm>
            <a:off x="5508625" y="2019300"/>
            <a:ext cx="3311525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000"/>
              <a:t>		          </a:t>
            </a:r>
            <a:r>
              <a:rPr lang="en-US" altLang="en-US" sz="2000"/>
              <a:t>“</a:t>
            </a:r>
            <a:r>
              <a:rPr lang="en-US" sz="2000"/>
              <a:t>modifies</a:t>
            </a:r>
            <a:r>
              <a:rPr lang="en-US" altLang="en-US" sz="2000"/>
              <a:t>”</a:t>
            </a:r>
            <a:endParaRPr lang="en-US" sz="2000"/>
          </a:p>
        </p:txBody>
      </p:sp>
      <p:cxnSp>
        <p:nvCxnSpPr>
          <p:cNvPr id="32" name="Straight Arrow Connector 31"/>
          <p:cNvCxnSpPr>
            <a:cxnSpLocks noChangeShapeType="1"/>
          </p:cNvCxnSpPr>
          <p:nvPr/>
        </p:nvCxnSpPr>
        <p:spPr bwMode="auto">
          <a:xfrm>
            <a:off x="6084888" y="2251075"/>
            <a:ext cx="719137" cy="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arrow" w="med" len="med"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Arrow Connector 32"/>
          <p:cNvCxnSpPr>
            <a:cxnSpLocks noChangeShapeType="1"/>
            <a:stCxn id="7" idx="2"/>
            <a:endCxn id="6" idx="0"/>
          </p:cNvCxnSpPr>
          <p:nvPr/>
        </p:nvCxnSpPr>
        <p:spPr bwMode="auto">
          <a:xfrm>
            <a:off x="6980238" y="4872038"/>
            <a:ext cx="7937" cy="476250"/>
          </a:xfrm>
          <a:prstGeom prst="straightConnector1">
            <a:avLst/>
          </a:prstGeom>
          <a:noFill/>
          <a:ln w="38100">
            <a:solidFill>
              <a:srgbClr val="9BBB59"/>
            </a:solidFill>
            <a:round/>
            <a:headEnd/>
            <a:tailEnd type="arrow" w="med" len="med"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77" name="TextBox 8"/>
          <p:cNvSpPr txBox="1">
            <a:spLocks noChangeArrowheads="1"/>
          </p:cNvSpPr>
          <p:nvPr/>
        </p:nvSpPr>
        <p:spPr bwMode="auto">
          <a:xfrm>
            <a:off x="5507038" y="1412875"/>
            <a:ext cx="33131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000"/>
              <a:t>		          </a:t>
            </a:r>
            <a:r>
              <a:rPr lang="en-US" altLang="en-US" sz="2000"/>
              <a:t>“</a:t>
            </a:r>
            <a:r>
              <a:rPr lang="en-US" sz="2000"/>
              <a:t>knows about</a:t>
            </a:r>
            <a:r>
              <a:rPr lang="en-US" altLang="en-US" sz="2000"/>
              <a:t>”</a:t>
            </a:r>
            <a:endParaRPr lang="en-US" sz="2000"/>
          </a:p>
        </p:txBody>
      </p:sp>
      <p:cxnSp>
        <p:nvCxnSpPr>
          <p:cNvPr id="20" name="Straight Arrow Connector 19"/>
          <p:cNvCxnSpPr>
            <a:cxnSpLocks noChangeShapeType="1"/>
          </p:cNvCxnSpPr>
          <p:nvPr/>
        </p:nvCxnSpPr>
        <p:spPr bwMode="auto">
          <a:xfrm>
            <a:off x="6083300" y="1644650"/>
            <a:ext cx="720725" cy="0"/>
          </a:xfrm>
          <a:prstGeom prst="straightConnector1">
            <a:avLst/>
          </a:prstGeom>
          <a:noFill/>
          <a:ln w="38100">
            <a:solidFill>
              <a:srgbClr val="9BBB59"/>
            </a:solidFill>
            <a:round/>
            <a:headEnd/>
            <a:tailEnd type="arrow" w="med" len="med"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3276600" y="5586413"/>
            <a:ext cx="2222500" cy="650875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Diag-GMM</a:t>
            </a:r>
          </a:p>
        </p:txBody>
      </p:sp>
      <p:cxnSp>
        <p:nvCxnSpPr>
          <p:cNvPr id="29" name="Straight Arrow Connector 28"/>
          <p:cNvCxnSpPr>
            <a:cxnSpLocks noChangeShapeType="1"/>
            <a:stCxn id="5" idx="2"/>
            <a:endCxn id="26" idx="0"/>
          </p:cNvCxnSpPr>
          <p:nvPr/>
        </p:nvCxnSpPr>
        <p:spPr bwMode="auto">
          <a:xfrm>
            <a:off x="3127375" y="4872038"/>
            <a:ext cx="1260475" cy="714375"/>
          </a:xfrm>
          <a:prstGeom prst="straightConnector1">
            <a:avLst/>
          </a:prstGeom>
          <a:noFill/>
          <a:ln w="38100">
            <a:solidFill>
              <a:srgbClr val="9BBB59"/>
            </a:solidFill>
            <a:round/>
            <a:headEnd/>
            <a:tailEnd type="arrow" w="med" len="med"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693738" y="5570538"/>
            <a:ext cx="2222500" cy="650875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Full-GMM</a:t>
            </a:r>
          </a:p>
        </p:txBody>
      </p:sp>
      <p:cxnSp>
        <p:nvCxnSpPr>
          <p:cNvPr id="31" name="Straight Arrow Connector 30"/>
          <p:cNvCxnSpPr>
            <a:cxnSpLocks noChangeShapeType="1"/>
            <a:stCxn id="5" idx="2"/>
            <a:endCxn id="30" idx="0"/>
          </p:cNvCxnSpPr>
          <p:nvPr/>
        </p:nvCxnSpPr>
        <p:spPr bwMode="auto">
          <a:xfrm flipH="1">
            <a:off x="1804988" y="4872038"/>
            <a:ext cx="1322387" cy="698500"/>
          </a:xfrm>
          <a:prstGeom prst="straightConnector1">
            <a:avLst/>
          </a:prstGeom>
          <a:noFill/>
          <a:ln w="38100">
            <a:solidFill>
              <a:srgbClr val="9BBB59"/>
            </a:solidFill>
            <a:round/>
            <a:headEnd/>
            <a:tailEnd type="arrow" w="med" len="med"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Things to do next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fMLLR basis for SGMMs</a:t>
            </a:r>
          </a:p>
          <a:p>
            <a:r>
              <a:rPr lang="en-US" smtClean="0"/>
              <a:t>The </a:t>
            </a:r>
            <a:r>
              <a:rPr lang="en-US" altLang="en-US" smtClean="0"/>
              <a:t>“</a:t>
            </a:r>
            <a:r>
              <a:rPr lang="en-US" smtClean="0"/>
              <a:t>Symmetric</a:t>
            </a:r>
            <a:r>
              <a:rPr lang="en-US" altLang="en-US" smtClean="0"/>
              <a:t>”</a:t>
            </a:r>
            <a:r>
              <a:rPr lang="en-US" smtClean="0"/>
              <a:t> extension to SGMMs</a:t>
            </a:r>
          </a:p>
          <a:p>
            <a:r>
              <a:rPr lang="en-US" smtClean="0"/>
              <a:t>Discriminative training code planned for this summer</a:t>
            </a:r>
          </a:p>
          <a:p>
            <a:pPr lvl="1"/>
            <a:r>
              <a:rPr lang="en-US" smtClean="0"/>
              <a:t>Need lattice generation</a:t>
            </a:r>
          </a:p>
          <a:p>
            <a:r>
              <a:rPr lang="en-US" smtClean="0"/>
              <a:t>Thoughts on multiple feature transforms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Acoustic models in Kaldi	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95288" y="1608138"/>
            <a:ext cx="8362950" cy="4525962"/>
          </a:xfrm>
        </p:spPr>
        <p:txBody>
          <a:bodyPr/>
          <a:lstStyle/>
          <a:p>
            <a:r>
              <a:rPr lang="en-US" smtClean="0"/>
              <a:t>Support for standard ML-trained models</a:t>
            </a:r>
          </a:p>
          <a:p>
            <a:pPr lvl="1"/>
            <a:r>
              <a:rPr lang="en-US" smtClean="0"/>
              <a:t>Linear transforms like LDA, HLDA, MLLT/STC</a:t>
            </a:r>
          </a:p>
          <a:p>
            <a:pPr lvl="1"/>
            <a:r>
              <a:rPr lang="en-US" smtClean="0"/>
              <a:t>Speaker adaptation with fMLLR, MLLR</a:t>
            </a:r>
          </a:p>
          <a:p>
            <a:pPr lvl="1"/>
            <a:r>
              <a:rPr lang="en-US" smtClean="0"/>
              <a:t>Support for tied-mixture systems initially discussed</a:t>
            </a:r>
          </a:p>
          <a:p>
            <a:r>
              <a:rPr lang="en-US" smtClean="0"/>
              <a:t>Support for SGMMs</a:t>
            </a:r>
          </a:p>
          <a:p>
            <a:pPr lvl="1"/>
            <a:r>
              <a:rPr lang="en-US" smtClean="0"/>
              <a:t>Speaker adaptation with fMLLR (single transform) in addition to speaker subspaces</a:t>
            </a:r>
          </a:p>
          <a:p>
            <a:r>
              <a:rPr lang="en-US" smtClean="0"/>
              <a:t>Modular code, can be easily extended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 of AM Classes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47813" y="5357813"/>
            <a:ext cx="2222500" cy="650875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GMM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47813" y="4221163"/>
            <a:ext cx="2222500" cy="650875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Acoustic Model (GMM)</a:t>
            </a:r>
          </a:p>
        </p:txBody>
      </p:sp>
      <p:cxnSp>
        <p:nvCxnSpPr>
          <p:cNvPr id="13" name="Straight Arrow Connector 12"/>
          <p:cNvCxnSpPr>
            <a:cxnSpLocks noChangeShapeType="1"/>
            <a:stCxn id="5" idx="2"/>
            <a:endCxn id="4" idx="0"/>
          </p:cNvCxnSpPr>
          <p:nvPr/>
        </p:nvCxnSpPr>
        <p:spPr bwMode="auto">
          <a:xfrm>
            <a:off x="2659063" y="4872038"/>
            <a:ext cx="0" cy="485775"/>
          </a:xfrm>
          <a:prstGeom prst="straightConnector1">
            <a:avLst/>
          </a:prstGeom>
          <a:noFill/>
          <a:ln w="38100">
            <a:solidFill>
              <a:srgbClr val="9BBB59"/>
            </a:solidFill>
            <a:round/>
            <a:headEnd/>
            <a:tailEnd type="arrow" w="med" len="med"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TextBox 2"/>
          <p:cNvSpPr txBox="1"/>
          <p:nvPr/>
        </p:nvSpPr>
        <p:spPr>
          <a:xfrm>
            <a:off x="4787900" y="4221163"/>
            <a:ext cx="3024188" cy="369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Courier New"/>
                <a:cs typeface="Courier New"/>
              </a:rPr>
              <a:t>std::vector&lt; GMM* &gt;</a:t>
            </a:r>
          </a:p>
        </p:txBody>
      </p:sp>
      <p:sp>
        <p:nvSpPr>
          <p:cNvPr id="5127" name="TextBox 8"/>
          <p:cNvSpPr txBox="1">
            <a:spLocks noChangeArrowheads="1"/>
          </p:cNvSpPr>
          <p:nvPr/>
        </p:nvSpPr>
        <p:spPr bwMode="auto">
          <a:xfrm>
            <a:off x="4787900" y="5357813"/>
            <a:ext cx="33131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000"/>
              <a:t>		          </a:t>
            </a:r>
            <a:r>
              <a:rPr lang="en-US" altLang="en-US" sz="2000"/>
              <a:t>“</a:t>
            </a:r>
            <a:r>
              <a:rPr lang="en-US" sz="2000"/>
              <a:t>knows about</a:t>
            </a:r>
            <a:r>
              <a:rPr lang="en-US" altLang="en-US" sz="2000"/>
              <a:t>”</a:t>
            </a:r>
            <a:endParaRPr lang="en-US" sz="2000"/>
          </a:p>
        </p:txBody>
      </p:sp>
      <p:cxnSp>
        <p:nvCxnSpPr>
          <p:cNvPr id="15" name="Straight Arrow Connector 14"/>
          <p:cNvCxnSpPr>
            <a:cxnSpLocks noChangeShapeType="1"/>
          </p:cNvCxnSpPr>
          <p:nvPr/>
        </p:nvCxnSpPr>
        <p:spPr bwMode="auto">
          <a:xfrm>
            <a:off x="5364163" y="5589588"/>
            <a:ext cx="720725" cy="0"/>
          </a:xfrm>
          <a:prstGeom prst="straightConnector1">
            <a:avLst/>
          </a:prstGeom>
          <a:noFill/>
          <a:ln w="38100">
            <a:solidFill>
              <a:srgbClr val="9BBB59"/>
            </a:solidFill>
            <a:round/>
            <a:headEnd/>
            <a:tailEnd type="arrow" w="med" len="med"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GMM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757363"/>
          </a:xfrm>
        </p:spPr>
        <p:txBody>
          <a:bodyPr/>
          <a:lstStyle/>
          <a:p>
            <a:pPr eaLnBrk="1" hangingPunct="1"/>
            <a:r>
              <a:rPr lang="en-US" smtClean="0"/>
              <a:t>Gaussians represented using </a:t>
            </a:r>
            <a:r>
              <a:rPr lang="en-US" i="1" smtClean="0"/>
              <a:t>natural parameters</a:t>
            </a:r>
            <a:r>
              <a:rPr lang="en-US" smtClean="0"/>
              <a:t>.</a:t>
            </a:r>
          </a:p>
          <a:p>
            <a:pPr lvl="1" eaLnBrk="1" hangingPunct="1"/>
            <a:r>
              <a:rPr lang="en-US" smtClean="0"/>
              <a:t>For efficient likelihood evaluation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GMM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757363"/>
          </a:xfrm>
        </p:spPr>
        <p:txBody>
          <a:bodyPr/>
          <a:lstStyle/>
          <a:p>
            <a:pPr eaLnBrk="1" hangingPunct="1"/>
            <a:r>
              <a:rPr lang="en-US" smtClean="0"/>
              <a:t>Gaussians represented using </a:t>
            </a:r>
            <a:r>
              <a:rPr lang="en-US" i="1" smtClean="0"/>
              <a:t>natural parameters</a:t>
            </a:r>
            <a:r>
              <a:rPr lang="en-US" smtClean="0"/>
              <a:t>.</a:t>
            </a:r>
          </a:p>
          <a:p>
            <a:pPr lvl="1" eaLnBrk="1" hangingPunct="1"/>
            <a:r>
              <a:rPr lang="en-US" smtClean="0"/>
              <a:t>For efficient likelihood evaluation</a:t>
            </a:r>
          </a:p>
        </p:txBody>
      </p:sp>
      <p:pic>
        <p:nvPicPr>
          <p:cNvPr id="7172" name="Picture 3" descr="latex-image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3832225"/>
            <a:ext cx="8432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GMM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757363"/>
          </a:xfrm>
        </p:spPr>
        <p:txBody>
          <a:bodyPr/>
          <a:lstStyle/>
          <a:p>
            <a:pPr eaLnBrk="1" hangingPunct="1"/>
            <a:r>
              <a:rPr lang="en-US" smtClean="0"/>
              <a:t>Gaussians represented using </a:t>
            </a:r>
            <a:r>
              <a:rPr lang="en-US" i="1" smtClean="0"/>
              <a:t>natural parameters</a:t>
            </a:r>
            <a:r>
              <a:rPr lang="en-US" smtClean="0"/>
              <a:t>.</a:t>
            </a:r>
          </a:p>
          <a:p>
            <a:pPr lvl="1" eaLnBrk="1" hangingPunct="1"/>
            <a:r>
              <a:rPr lang="en-US" smtClean="0"/>
              <a:t>For efficient likelihood evaluation</a:t>
            </a:r>
          </a:p>
        </p:txBody>
      </p:sp>
      <p:pic>
        <p:nvPicPr>
          <p:cNvPr id="8196" name="Picture 3" descr="latex-image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3832225"/>
            <a:ext cx="8432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ounded Rectangle 4"/>
          <p:cNvSpPr>
            <a:spLocks noChangeArrowheads="1"/>
          </p:cNvSpPr>
          <p:nvPr/>
        </p:nvSpPr>
        <p:spPr bwMode="auto">
          <a:xfrm>
            <a:off x="4049713" y="5178425"/>
            <a:ext cx="1081087" cy="57626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B977">
                  <a:alpha val="29999"/>
                </a:srgbClr>
              </a:gs>
              <a:gs pos="100000">
                <a:srgbClr val="FF932B">
                  <a:alpha val="29999"/>
                </a:srgbClr>
              </a:gs>
            </a:gsLst>
            <a:lin ang="5400000"/>
          </a:gradFill>
          <a:ln w="9525">
            <a:solidFill>
              <a:srgbClr val="F6924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6" name="Rounded Rectangle 5"/>
          <p:cNvSpPr>
            <a:spLocks noChangeArrowheads="1"/>
          </p:cNvSpPr>
          <p:nvPr/>
        </p:nvSpPr>
        <p:spPr bwMode="auto">
          <a:xfrm>
            <a:off x="6032500" y="5178425"/>
            <a:ext cx="504825" cy="57626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B977">
                  <a:alpha val="29999"/>
                </a:srgbClr>
              </a:gs>
              <a:gs pos="100000">
                <a:srgbClr val="FF932B">
                  <a:alpha val="29999"/>
                </a:srgbClr>
              </a:gs>
            </a:gsLst>
            <a:lin ang="5400000"/>
          </a:gradFill>
          <a:ln w="9525">
            <a:solidFill>
              <a:srgbClr val="F6924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GMM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828800"/>
          </a:xfrm>
        </p:spPr>
        <p:txBody>
          <a:bodyPr/>
          <a:lstStyle/>
          <a:p>
            <a:pPr eaLnBrk="1" hangingPunct="1"/>
            <a:r>
              <a:rPr lang="en-US" smtClean="0"/>
              <a:t>Likelihood calculation done in 2 matrix-vector multiplications.</a:t>
            </a:r>
          </a:p>
          <a:p>
            <a:pPr lvl="1" eaLnBrk="1" hangingPunct="1"/>
            <a:r>
              <a:rPr lang="en-US" smtClean="0"/>
              <a:t>Optimized BLAS routines can be used.</a:t>
            </a:r>
          </a:p>
        </p:txBody>
      </p:sp>
      <p:grpSp>
        <p:nvGrpSpPr>
          <p:cNvPr id="9220" name="Group 36"/>
          <p:cNvGrpSpPr>
            <a:grpSpLocks/>
          </p:cNvGrpSpPr>
          <p:nvPr/>
        </p:nvGrpSpPr>
        <p:grpSpPr bwMode="auto">
          <a:xfrm>
            <a:off x="788988" y="3395663"/>
            <a:ext cx="7712075" cy="2770187"/>
            <a:chOff x="731317" y="3324179"/>
            <a:chExt cx="7711003" cy="2769119"/>
          </a:xfrm>
        </p:grpSpPr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907490" y="3933544"/>
              <a:ext cx="2160288" cy="215817"/>
            </a:xfrm>
            <a:prstGeom prst="rect">
              <a:avLst/>
            </a:prstGeom>
            <a:gradFill rotWithShape="1">
              <a:gsLst>
                <a:gs pos="0">
                  <a:srgbClr val="FFEBDB"/>
                </a:gs>
                <a:gs pos="64999">
                  <a:srgbClr val="FFD0AA"/>
                </a:gs>
                <a:gs pos="100000">
                  <a:srgbClr val="FFBE86"/>
                </a:gs>
              </a:gsLst>
              <a:lin ang="5400000" scaled="1"/>
            </a:gradFill>
            <a:ln w="9525">
              <a:solidFill>
                <a:srgbClr val="F69240"/>
              </a:solidFill>
              <a:miter lim="800000"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dk1"/>
                </a:solidFill>
                <a:latin typeface="+mn-lt"/>
                <a:ea typeface="+mn-ea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 rot="5400000">
              <a:off x="3375991" y="4914216"/>
              <a:ext cx="2159754" cy="198409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1907490" y="4220770"/>
              <a:ext cx="2160288" cy="215817"/>
            </a:xfrm>
            <a:prstGeom prst="rect">
              <a:avLst/>
            </a:prstGeom>
            <a:gradFill rotWithShape="1">
              <a:gsLst>
                <a:gs pos="0">
                  <a:srgbClr val="FFEBDB"/>
                </a:gs>
                <a:gs pos="64999">
                  <a:srgbClr val="FFD0AA"/>
                </a:gs>
                <a:gs pos="100000">
                  <a:srgbClr val="FFBE86"/>
                </a:gs>
              </a:gsLst>
              <a:lin ang="5400000" scaled="1"/>
            </a:gradFill>
            <a:ln w="9525">
              <a:solidFill>
                <a:srgbClr val="F69240"/>
              </a:solidFill>
              <a:miter lim="800000"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dk1"/>
                </a:solidFill>
                <a:latin typeface="+mn-lt"/>
                <a:ea typeface="+mn-ea"/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1907490" y="4509584"/>
              <a:ext cx="2160288" cy="215817"/>
            </a:xfrm>
            <a:prstGeom prst="rect">
              <a:avLst/>
            </a:prstGeom>
            <a:gradFill rotWithShape="1">
              <a:gsLst>
                <a:gs pos="0">
                  <a:srgbClr val="FFEBDB"/>
                </a:gs>
                <a:gs pos="64999">
                  <a:srgbClr val="FFD0AA"/>
                </a:gs>
                <a:gs pos="100000">
                  <a:srgbClr val="FFBE86"/>
                </a:gs>
              </a:gsLst>
              <a:lin ang="5400000" scaled="1"/>
            </a:gradFill>
            <a:ln w="9525">
              <a:solidFill>
                <a:srgbClr val="F69240"/>
              </a:solidFill>
              <a:miter lim="800000"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dk1"/>
                </a:solidFill>
                <a:latin typeface="+mn-lt"/>
                <a:ea typeface="+mn-ea"/>
              </a:endParaRPr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1907490" y="4796811"/>
              <a:ext cx="2160288" cy="215817"/>
            </a:xfrm>
            <a:prstGeom prst="rect">
              <a:avLst/>
            </a:prstGeom>
            <a:gradFill rotWithShape="1">
              <a:gsLst>
                <a:gs pos="0">
                  <a:srgbClr val="FFEBDB"/>
                </a:gs>
                <a:gs pos="64999">
                  <a:srgbClr val="FFD0AA"/>
                </a:gs>
                <a:gs pos="100000">
                  <a:srgbClr val="FFBE86"/>
                </a:gs>
              </a:gsLst>
              <a:lin ang="5400000" scaled="1"/>
            </a:gradFill>
            <a:ln w="9525">
              <a:solidFill>
                <a:srgbClr val="F69240"/>
              </a:solidFill>
              <a:miter lim="800000"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dk1"/>
                </a:solidFill>
                <a:latin typeface="+mn-lt"/>
                <a:ea typeface="+mn-ea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1907490" y="5085625"/>
              <a:ext cx="2160288" cy="215817"/>
            </a:xfrm>
            <a:prstGeom prst="rect">
              <a:avLst/>
            </a:prstGeom>
            <a:gradFill rotWithShape="1">
              <a:gsLst>
                <a:gs pos="0">
                  <a:srgbClr val="FFEBDB"/>
                </a:gs>
                <a:gs pos="64999">
                  <a:srgbClr val="FFD0AA"/>
                </a:gs>
                <a:gs pos="100000">
                  <a:srgbClr val="FFBE86"/>
                </a:gs>
              </a:gsLst>
              <a:lin ang="5400000" scaled="1"/>
            </a:gradFill>
            <a:ln w="9525">
              <a:solidFill>
                <a:srgbClr val="F69240"/>
              </a:solidFill>
              <a:miter lim="800000"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dk1"/>
                </a:solidFill>
                <a:latin typeface="+mn-lt"/>
                <a:ea typeface="+mn-ea"/>
              </a:endParaRPr>
            </a:p>
          </p:txBody>
        </p:sp>
        <p:pic>
          <p:nvPicPr>
            <p:cNvPr id="9227" name="Picture 15" descr="latex-image-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98218" y="4365103"/>
              <a:ext cx="1481694" cy="5406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647121" y="3933544"/>
              <a:ext cx="2160288" cy="215817"/>
            </a:xfrm>
            <a:prstGeom prst="rect">
              <a:avLst/>
            </a:prstGeom>
            <a:gradFill rotWithShape="1">
              <a:gsLst>
                <a:gs pos="0">
                  <a:srgbClr val="FFEBDB"/>
                </a:gs>
                <a:gs pos="64999">
                  <a:srgbClr val="FFD0AA"/>
                </a:gs>
                <a:gs pos="100000">
                  <a:srgbClr val="FFBE86"/>
                </a:gs>
              </a:gsLst>
              <a:lin ang="5400000" scaled="1"/>
            </a:gradFill>
            <a:ln w="9525">
              <a:solidFill>
                <a:srgbClr val="F69240"/>
              </a:solidFill>
              <a:miter lim="800000"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dk1"/>
                </a:solidFill>
                <a:latin typeface="+mn-lt"/>
                <a:ea typeface="+mn-ea"/>
              </a:endParaRPr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5647121" y="4220770"/>
              <a:ext cx="2160288" cy="215817"/>
            </a:xfrm>
            <a:prstGeom prst="rect">
              <a:avLst/>
            </a:prstGeom>
            <a:gradFill rotWithShape="1">
              <a:gsLst>
                <a:gs pos="0">
                  <a:srgbClr val="FFEBDB"/>
                </a:gs>
                <a:gs pos="64999">
                  <a:srgbClr val="FFD0AA"/>
                </a:gs>
                <a:gs pos="100000">
                  <a:srgbClr val="FFBE86"/>
                </a:gs>
              </a:gsLst>
              <a:lin ang="5400000" scaled="1"/>
            </a:gradFill>
            <a:ln w="9525">
              <a:solidFill>
                <a:srgbClr val="F69240"/>
              </a:solidFill>
              <a:miter lim="800000"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dk1"/>
                </a:solidFill>
                <a:latin typeface="+mn-lt"/>
                <a:ea typeface="+mn-ea"/>
              </a:endParaRPr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5647121" y="4509584"/>
              <a:ext cx="2160288" cy="215817"/>
            </a:xfrm>
            <a:prstGeom prst="rect">
              <a:avLst/>
            </a:prstGeom>
            <a:gradFill rotWithShape="1">
              <a:gsLst>
                <a:gs pos="0">
                  <a:srgbClr val="FFEBDB"/>
                </a:gs>
                <a:gs pos="64999">
                  <a:srgbClr val="FFD0AA"/>
                </a:gs>
                <a:gs pos="100000">
                  <a:srgbClr val="FFBE86"/>
                </a:gs>
              </a:gsLst>
              <a:lin ang="5400000" scaled="1"/>
            </a:gradFill>
            <a:ln w="9525">
              <a:solidFill>
                <a:srgbClr val="F69240"/>
              </a:solidFill>
              <a:miter lim="800000"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dk1"/>
                </a:solidFill>
                <a:latin typeface="+mn-lt"/>
                <a:ea typeface="+mn-ea"/>
              </a:endParaRPr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5647121" y="4796811"/>
              <a:ext cx="2160288" cy="215817"/>
            </a:xfrm>
            <a:prstGeom prst="rect">
              <a:avLst/>
            </a:prstGeom>
            <a:gradFill rotWithShape="1">
              <a:gsLst>
                <a:gs pos="0">
                  <a:srgbClr val="FFEBDB"/>
                </a:gs>
                <a:gs pos="64999">
                  <a:srgbClr val="FFD0AA"/>
                </a:gs>
                <a:gs pos="100000">
                  <a:srgbClr val="FFBE86"/>
                </a:gs>
              </a:gsLst>
              <a:lin ang="5400000" scaled="1"/>
            </a:gradFill>
            <a:ln w="9525">
              <a:solidFill>
                <a:srgbClr val="F69240"/>
              </a:solidFill>
              <a:miter lim="800000"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dk1"/>
                </a:solidFill>
                <a:latin typeface="+mn-lt"/>
                <a:ea typeface="+mn-ea"/>
              </a:endParaRPr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5647121" y="5085625"/>
              <a:ext cx="2160288" cy="215817"/>
            </a:xfrm>
            <a:prstGeom prst="rect">
              <a:avLst/>
            </a:prstGeom>
            <a:gradFill rotWithShape="1">
              <a:gsLst>
                <a:gs pos="0">
                  <a:srgbClr val="FFEBDB"/>
                </a:gs>
                <a:gs pos="64999">
                  <a:srgbClr val="FFD0AA"/>
                </a:gs>
                <a:gs pos="100000">
                  <a:srgbClr val="FFBE86"/>
                </a:gs>
              </a:gsLst>
              <a:lin ang="5400000" scaled="1"/>
            </a:gradFill>
            <a:ln w="9525">
              <a:solidFill>
                <a:srgbClr val="F69240"/>
              </a:solidFill>
              <a:miter lim="800000"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dk1"/>
                </a:solidFill>
                <a:latin typeface="+mn-lt"/>
                <a:ea typeface="+mn-ea"/>
              </a:endParaRPr>
            </a:p>
          </p:txBody>
        </p:sp>
        <p:pic>
          <p:nvPicPr>
            <p:cNvPr id="9233" name="Picture 23" descr="latex-image-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2200" y="4385774"/>
              <a:ext cx="816262" cy="4275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34" name="Picture 24" descr="latex-image-1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53516" y="4445165"/>
              <a:ext cx="352731" cy="352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35" name="Picture 26" descr="latex-image-1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68739" y="3497477"/>
              <a:ext cx="279978" cy="205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36" name="Picture 27" descr="latex-image-1.pn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46495" y="3324179"/>
              <a:ext cx="395825" cy="3786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30" name="Straight Arrow Connector 29"/>
            <p:cNvCxnSpPr>
              <a:cxnSpLocks noChangeShapeType="1"/>
            </p:cNvCxnSpPr>
            <p:nvPr/>
          </p:nvCxnSpPr>
          <p:spPr bwMode="auto">
            <a:xfrm flipH="1">
              <a:off x="1259881" y="4652404"/>
              <a:ext cx="431740" cy="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 rot="5400000">
              <a:off x="149748" y="4515113"/>
              <a:ext cx="1367897" cy="204759"/>
            </a:xfrm>
            <a:prstGeom prst="rect">
              <a:avLst/>
            </a:prstGeom>
            <a:gradFill rotWithShape="1">
              <a:gsLst>
                <a:gs pos="0">
                  <a:srgbClr val="DCFFA0"/>
                </a:gs>
                <a:gs pos="100000">
                  <a:srgbClr val="A0CA4A"/>
                </a:gs>
              </a:gsLst>
              <a:lin ang="5400000"/>
            </a:gradFill>
            <a:ln w="9525">
              <a:solidFill>
                <a:srgbClr val="98B954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 rot="5400000">
              <a:off x="7066415" y="4914216"/>
              <a:ext cx="2159754" cy="19841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 of AM Classes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47813" y="5357813"/>
            <a:ext cx="2222500" cy="650875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GMM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47813" y="4221163"/>
            <a:ext cx="2222500" cy="650875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Acoustic Model (GMM)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47813" y="2725738"/>
            <a:ext cx="2222500" cy="650875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Decodable AM GMM</a:t>
            </a:r>
          </a:p>
        </p:txBody>
      </p:sp>
      <p:sp>
        <p:nvSpPr>
          <p:cNvPr id="10" name="Data 9"/>
          <p:cNvSpPr>
            <a:spLocks noChangeArrowheads="1"/>
          </p:cNvSpPr>
          <p:nvPr/>
        </p:nvSpPr>
        <p:spPr bwMode="auto">
          <a:xfrm>
            <a:off x="1971675" y="1557338"/>
            <a:ext cx="1717675" cy="650875"/>
          </a:xfrm>
          <a:prstGeom prst="flowChartInputOutpu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Features</a:t>
            </a:r>
          </a:p>
        </p:txBody>
      </p:sp>
      <p:sp>
        <p:nvSpPr>
          <p:cNvPr id="11" name="Alternate Process 10"/>
          <p:cNvSpPr/>
          <p:nvPr/>
        </p:nvSpPr>
        <p:spPr>
          <a:xfrm>
            <a:off x="5292725" y="2725738"/>
            <a:ext cx="1800225" cy="650875"/>
          </a:xfrm>
          <a:prstGeom prst="flowChartAlternate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Decoder</a:t>
            </a:r>
          </a:p>
        </p:txBody>
      </p:sp>
      <p:cxnSp>
        <p:nvCxnSpPr>
          <p:cNvPr id="13" name="Straight Arrow Connector 12"/>
          <p:cNvCxnSpPr>
            <a:cxnSpLocks noChangeShapeType="1"/>
            <a:stCxn id="5" idx="2"/>
            <a:endCxn id="4" idx="0"/>
          </p:cNvCxnSpPr>
          <p:nvPr/>
        </p:nvCxnSpPr>
        <p:spPr bwMode="auto">
          <a:xfrm>
            <a:off x="2659063" y="4872038"/>
            <a:ext cx="0" cy="485775"/>
          </a:xfrm>
          <a:prstGeom prst="straightConnector1">
            <a:avLst/>
          </a:prstGeom>
          <a:noFill/>
          <a:ln w="38100">
            <a:solidFill>
              <a:srgbClr val="9BBB59"/>
            </a:solidFill>
            <a:round/>
            <a:headEnd/>
            <a:tailEnd type="arrow" w="med" len="med"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Arrow Connector 13"/>
          <p:cNvCxnSpPr>
            <a:cxnSpLocks noChangeShapeType="1"/>
            <a:stCxn id="8" idx="2"/>
            <a:endCxn id="5" idx="0"/>
          </p:cNvCxnSpPr>
          <p:nvPr/>
        </p:nvCxnSpPr>
        <p:spPr bwMode="auto">
          <a:xfrm>
            <a:off x="2659063" y="3376613"/>
            <a:ext cx="0" cy="844550"/>
          </a:xfrm>
          <a:prstGeom prst="straightConnector1">
            <a:avLst/>
          </a:prstGeom>
          <a:noFill/>
          <a:ln w="38100">
            <a:solidFill>
              <a:srgbClr val="9BBB59"/>
            </a:solidFill>
            <a:round/>
            <a:headEnd/>
            <a:tailEnd type="arrow" w="med" len="med"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Arrow Connector 17"/>
          <p:cNvCxnSpPr>
            <a:cxnSpLocks noChangeShapeType="1"/>
            <a:stCxn id="11" idx="1"/>
            <a:endCxn id="8" idx="3"/>
          </p:cNvCxnSpPr>
          <p:nvPr/>
        </p:nvCxnSpPr>
        <p:spPr bwMode="auto">
          <a:xfrm flipH="1">
            <a:off x="3770313" y="3051175"/>
            <a:ext cx="1522412" cy="0"/>
          </a:xfrm>
          <a:prstGeom prst="straightConnector1">
            <a:avLst/>
          </a:prstGeom>
          <a:noFill/>
          <a:ln w="38100">
            <a:solidFill>
              <a:srgbClr val="9BBB59"/>
            </a:solidFill>
            <a:round/>
            <a:headEnd/>
            <a:tailEnd type="arrow" w="med" len="med"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Straight Arrow Connector 24"/>
          <p:cNvCxnSpPr>
            <a:cxnSpLocks noChangeShapeType="1"/>
            <a:stCxn id="8" idx="0"/>
            <a:endCxn id="10" idx="3"/>
          </p:cNvCxnSpPr>
          <p:nvPr/>
        </p:nvCxnSpPr>
        <p:spPr bwMode="auto">
          <a:xfrm flipH="1" flipV="1">
            <a:off x="2659063" y="2208213"/>
            <a:ext cx="0" cy="517525"/>
          </a:xfrm>
          <a:prstGeom prst="straightConnector1">
            <a:avLst/>
          </a:prstGeom>
          <a:noFill/>
          <a:ln w="38100">
            <a:solidFill>
              <a:srgbClr val="9BBB59"/>
            </a:solidFill>
            <a:round/>
            <a:headEnd/>
            <a:tailEnd type="arrow" w="med" len="med"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52" name="TextBox 8"/>
          <p:cNvSpPr txBox="1">
            <a:spLocks noChangeArrowheads="1"/>
          </p:cNvSpPr>
          <p:nvPr/>
        </p:nvSpPr>
        <p:spPr bwMode="auto">
          <a:xfrm>
            <a:off x="4930775" y="1412875"/>
            <a:ext cx="33131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000"/>
              <a:t>		          </a:t>
            </a:r>
            <a:r>
              <a:rPr lang="en-US" altLang="en-US" sz="2000"/>
              <a:t>“</a:t>
            </a:r>
            <a:r>
              <a:rPr lang="en-US" sz="2000"/>
              <a:t>knows about</a:t>
            </a:r>
            <a:r>
              <a:rPr lang="en-US" altLang="en-US" sz="2000"/>
              <a:t>”</a:t>
            </a:r>
            <a:endParaRPr lang="en-US" sz="2000"/>
          </a:p>
        </p:txBody>
      </p:sp>
      <p:cxnSp>
        <p:nvCxnSpPr>
          <p:cNvPr id="17" name="Straight Arrow Connector 16"/>
          <p:cNvCxnSpPr>
            <a:cxnSpLocks noChangeShapeType="1"/>
          </p:cNvCxnSpPr>
          <p:nvPr/>
        </p:nvCxnSpPr>
        <p:spPr bwMode="auto">
          <a:xfrm>
            <a:off x="5507038" y="1644650"/>
            <a:ext cx="720725" cy="0"/>
          </a:xfrm>
          <a:prstGeom prst="straightConnector1">
            <a:avLst/>
          </a:prstGeom>
          <a:noFill/>
          <a:ln w="38100">
            <a:solidFill>
              <a:srgbClr val="9BBB59"/>
            </a:solidFill>
            <a:round/>
            <a:headEnd/>
            <a:tailEnd type="arrow" w="med" len="med"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Decodable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0" y="1600200"/>
            <a:ext cx="8964613" cy="4852988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sz="1800" b="1" dirty="0">
                <a:solidFill>
                  <a:srgbClr val="660066"/>
                </a:solidFill>
                <a:latin typeface="Courier"/>
                <a:ea typeface="ＭＳ Ｐゴシック" charset="0"/>
                <a:cs typeface="Courier"/>
              </a:rPr>
              <a:t>class</a:t>
            </a:r>
            <a:r>
              <a:rPr lang="en-US" sz="1800" b="1" dirty="0">
                <a:latin typeface="Courier"/>
                <a:ea typeface="ＭＳ Ｐゴシック" charset="0"/>
                <a:cs typeface="Courier"/>
              </a:rPr>
              <a:t>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"/>
                <a:ea typeface="ＭＳ Ｐゴシック" charset="0"/>
                <a:cs typeface="Courier"/>
              </a:rPr>
              <a:t>DecodableInterface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"/>
                <a:ea typeface="ＭＳ Ｐゴシック" charset="0"/>
                <a:cs typeface="Courier"/>
              </a:rPr>
              <a:t> </a:t>
            </a:r>
            <a:r>
              <a:rPr lang="en-US" sz="1800" b="1" dirty="0">
                <a:latin typeface="Courier"/>
                <a:ea typeface="ＭＳ Ｐゴシック" charset="0"/>
                <a:cs typeface="Courier"/>
              </a:rPr>
              <a:t>{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b="1" dirty="0" smtClean="0">
                <a:latin typeface="Courier"/>
                <a:ea typeface="ＭＳ Ｐゴシック" charset="0"/>
                <a:cs typeface="Courier"/>
              </a:rPr>
              <a:t> </a:t>
            </a:r>
            <a:r>
              <a:rPr lang="en-US" sz="1800" b="1" dirty="0" smtClean="0">
                <a:solidFill>
                  <a:srgbClr val="660066"/>
                </a:solidFill>
                <a:latin typeface="Courier"/>
                <a:ea typeface="ＭＳ Ｐゴシック" charset="0"/>
                <a:cs typeface="Courier"/>
              </a:rPr>
              <a:t>public: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b="1" dirty="0" smtClean="0">
                <a:latin typeface="Courier"/>
                <a:ea typeface="ＭＳ Ｐゴシック" charset="0"/>
                <a:cs typeface="Courier"/>
              </a:rPr>
              <a:t>  </a:t>
            </a:r>
            <a:r>
              <a:rPr lang="en-US" sz="1800" b="1" dirty="0" smtClean="0">
                <a:solidFill>
                  <a:schemeClr val="accent5">
                    <a:lumMod val="75000"/>
                  </a:schemeClr>
                </a:solidFill>
                <a:latin typeface="Courier"/>
                <a:ea typeface="ＭＳ Ｐゴシック" charset="0"/>
                <a:cs typeface="Courier"/>
              </a:rPr>
              <a:t>// Returns the log likelihood (negated in the decoder).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b="1" dirty="0" smtClean="0">
                <a:latin typeface="Courier"/>
                <a:ea typeface="ＭＳ Ｐゴシック" charset="0"/>
                <a:cs typeface="Courier"/>
              </a:rPr>
              <a:t>  </a:t>
            </a:r>
            <a:r>
              <a:rPr lang="en-US" sz="1800" b="1" dirty="0" smtClean="0">
                <a:solidFill>
                  <a:srgbClr val="660066"/>
                </a:solidFill>
                <a:latin typeface="Courier"/>
                <a:ea typeface="ＭＳ Ｐゴシック" charset="0"/>
                <a:cs typeface="Courier"/>
              </a:rPr>
              <a:t>virtual</a:t>
            </a:r>
            <a:r>
              <a:rPr lang="en-US" sz="1800" b="1" dirty="0" smtClean="0">
                <a:latin typeface="Courier"/>
                <a:ea typeface="ＭＳ Ｐゴシック" charset="0"/>
                <a:cs typeface="Courier"/>
              </a:rPr>
              <a:t> </a:t>
            </a:r>
            <a:r>
              <a:rPr lang="en-US" sz="1800" b="1" dirty="0" err="1" smtClean="0">
                <a:solidFill>
                  <a:srgbClr val="4F6228"/>
                </a:solidFill>
                <a:latin typeface="Courier"/>
                <a:ea typeface="ＭＳ Ｐゴシック" charset="0"/>
                <a:cs typeface="Courier"/>
              </a:rPr>
              <a:t>BaseFloat</a:t>
            </a:r>
            <a:r>
              <a:rPr lang="en-US" sz="1800" b="1" dirty="0" smtClean="0">
                <a:solidFill>
                  <a:srgbClr val="4F6228"/>
                </a:solidFill>
                <a:latin typeface="Courier"/>
                <a:ea typeface="ＭＳ Ｐゴシック" charset="0"/>
                <a:cs typeface="Courier"/>
              </a:rPr>
              <a:t> </a:t>
            </a:r>
            <a:r>
              <a:rPr lang="en-US" sz="1800" b="1" dirty="0" err="1" smtClean="0">
                <a:latin typeface="Courier"/>
                <a:ea typeface="ＭＳ Ｐゴシック" charset="0"/>
                <a:cs typeface="Courier"/>
              </a:rPr>
              <a:t>LogLikelihood</a:t>
            </a:r>
            <a:r>
              <a:rPr lang="en-US" sz="1800" b="1" dirty="0" smtClean="0">
                <a:latin typeface="Courier"/>
                <a:ea typeface="ＭＳ Ｐゴシック" charset="0"/>
                <a:cs typeface="Courier"/>
              </a:rPr>
              <a:t>(</a:t>
            </a:r>
            <a:r>
              <a:rPr lang="en-US" sz="1800" b="1" dirty="0" smtClean="0">
                <a:solidFill>
                  <a:schemeClr val="accent3">
                    <a:lumMod val="50000"/>
                  </a:schemeClr>
                </a:solidFill>
                <a:latin typeface="Courier"/>
                <a:ea typeface="ＭＳ Ｐゴシック" charset="0"/>
                <a:cs typeface="Courier"/>
              </a:rPr>
              <a:t>int32</a:t>
            </a:r>
            <a:r>
              <a:rPr lang="en-US" sz="1800" b="1" dirty="0" smtClean="0">
                <a:latin typeface="Courier"/>
                <a:ea typeface="ＭＳ Ｐゴシック" charset="0"/>
                <a:cs typeface="Courier"/>
              </a:rPr>
              <a:t> frame, </a:t>
            </a:r>
            <a:r>
              <a:rPr lang="en-US" sz="1800" b="1" dirty="0" smtClean="0">
                <a:solidFill>
                  <a:srgbClr val="4F6228"/>
                </a:solidFill>
                <a:latin typeface="Courier"/>
                <a:ea typeface="ＭＳ Ｐゴシック" charset="0"/>
                <a:cs typeface="Courier"/>
              </a:rPr>
              <a:t>int32</a:t>
            </a:r>
            <a:r>
              <a:rPr lang="en-US" sz="1800" b="1" dirty="0" smtClean="0">
                <a:latin typeface="Courier"/>
                <a:ea typeface="ＭＳ Ｐゴシック" charset="0"/>
                <a:cs typeface="Courier"/>
              </a:rPr>
              <a:t> index) = 0;</a:t>
            </a:r>
          </a:p>
          <a:p>
            <a:pPr marL="0" indent="0">
              <a:buFont typeface="Arial" charset="0"/>
              <a:buNone/>
              <a:defRPr/>
            </a:pPr>
            <a:endParaRPr lang="en-US" sz="1800" b="1" dirty="0">
              <a:latin typeface="Courier"/>
              <a:ea typeface="ＭＳ Ｐゴシック" charset="0"/>
              <a:cs typeface="Courier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b="1" dirty="0">
                <a:solidFill>
                  <a:srgbClr val="31859C"/>
                </a:solidFill>
                <a:latin typeface="Courier"/>
                <a:ea typeface="ＭＳ Ｐゴシック" charset="0"/>
                <a:cs typeface="Courier"/>
              </a:rPr>
              <a:t>  /</a:t>
            </a:r>
            <a:r>
              <a:rPr lang="en-US" sz="1800" b="1" dirty="0" smtClean="0">
                <a:solidFill>
                  <a:srgbClr val="31859C"/>
                </a:solidFill>
                <a:latin typeface="Courier"/>
                <a:ea typeface="ＭＳ Ｐゴシック" charset="0"/>
                <a:cs typeface="Courier"/>
              </a:rPr>
              <a:t>/ Frames </a:t>
            </a:r>
            <a:r>
              <a:rPr lang="en-US" sz="1800" b="1" dirty="0">
                <a:solidFill>
                  <a:srgbClr val="31859C"/>
                </a:solidFill>
                <a:latin typeface="Courier"/>
                <a:ea typeface="ＭＳ Ｐゴシック" charset="0"/>
                <a:cs typeface="Courier"/>
              </a:rPr>
              <a:t>are one-based.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b="1" dirty="0">
                <a:latin typeface="Courier"/>
                <a:ea typeface="ＭＳ Ｐゴシック" charset="0"/>
                <a:cs typeface="Courier"/>
              </a:rPr>
              <a:t>  </a:t>
            </a:r>
            <a:r>
              <a:rPr lang="en-US" sz="1800" b="1" dirty="0">
                <a:solidFill>
                  <a:srgbClr val="660066"/>
                </a:solidFill>
                <a:latin typeface="Courier"/>
                <a:ea typeface="ＭＳ Ｐゴシック" charset="0"/>
                <a:cs typeface="Courier"/>
              </a:rPr>
              <a:t>virtual</a:t>
            </a:r>
            <a:r>
              <a:rPr lang="en-US" sz="1800" b="1" dirty="0">
                <a:latin typeface="Courier"/>
                <a:ea typeface="ＭＳ Ｐゴシック" charset="0"/>
                <a:cs typeface="Courier"/>
              </a:rPr>
              <a:t> </a:t>
            </a:r>
            <a:r>
              <a:rPr lang="en-US" sz="1800" b="1" dirty="0" err="1">
                <a:solidFill>
                  <a:srgbClr val="660066"/>
                </a:solidFill>
                <a:latin typeface="Courier"/>
                <a:ea typeface="ＭＳ Ｐゴシック" charset="0"/>
                <a:cs typeface="Courier"/>
              </a:rPr>
              <a:t>bool</a:t>
            </a:r>
            <a:r>
              <a:rPr lang="en-US" sz="1800" b="1" dirty="0">
                <a:solidFill>
                  <a:srgbClr val="660066"/>
                </a:solidFill>
                <a:latin typeface="Courier"/>
                <a:ea typeface="ＭＳ Ｐゴシック" charset="0"/>
                <a:cs typeface="Courier"/>
              </a:rPr>
              <a:t> </a:t>
            </a:r>
            <a:r>
              <a:rPr lang="en-US" sz="1800" b="1" dirty="0" err="1">
                <a:latin typeface="Courier"/>
                <a:ea typeface="ＭＳ Ｐゴシック" charset="0"/>
                <a:cs typeface="Courier"/>
              </a:rPr>
              <a:t>IsLastFrame</a:t>
            </a:r>
            <a:r>
              <a:rPr lang="en-US" sz="1800" b="1" dirty="0">
                <a:latin typeface="Courier"/>
                <a:ea typeface="ＭＳ Ｐゴシック" charset="0"/>
                <a:cs typeface="Courier"/>
              </a:rPr>
              <a:t>(</a:t>
            </a:r>
            <a:r>
              <a:rPr lang="en-US" sz="1800" b="1" dirty="0">
                <a:solidFill>
                  <a:srgbClr val="4F6228"/>
                </a:solidFill>
                <a:latin typeface="Courier"/>
                <a:ea typeface="ＭＳ Ｐゴシック" charset="0"/>
                <a:cs typeface="Courier"/>
              </a:rPr>
              <a:t>int32</a:t>
            </a:r>
            <a:r>
              <a:rPr lang="en-US" sz="1800" b="1" dirty="0">
                <a:latin typeface="Courier"/>
                <a:ea typeface="ＭＳ Ｐゴシック" charset="0"/>
                <a:cs typeface="Courier"/>
              </a:rPr>
              <a:t> frame) = 0;</a:t>
            </a:r>
          </a:p>
          <a:p>
            <a:pPr marL="0" indent="0">
              <a:buFont typeface="Arial" charset="0"/>
              <a:buNone/>
              <a:defRPr/>
            </a:pPr>
            <a:endParaRPr lang="en-US" sz="1800" b="1" dirty="0">
              <a:latin typeface="Courier"/>
              <a:ea typeface="ＭＳ Ｐゴシック" charset="0"/>
              <a:cs typeface="Courier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b="1" dirty="0">
                <a:solidFill>
                  <a:srgbClr val="31859C"/>
                </a:solidFill>
                <a:latin typeface="Courier"/>
                <a:ea typeface="ＭＳ Ｐゴシック" charset="0"/>
                <a:cs typeface="Courier"/>
              </a:rPr>
              <a:t>  /// Indices are one-</a:t>
            </a:r>
            <a:r>
              <a:rPr lang="en-US" sz="1800" b="1" dirty="0" smtClean="0">
                <a:solidFill>
                  <a:srgbClr val="31859C"/>
                </a:solidFill>
                <a:latin typeface="Courier"/>
                <a:ea typeface="ＭＳ Ｐゴシック" charset="0"/>
                <a:cs typeface="Courier"/>
              </a:rPr>
              <a:t>based (compatibility </a:t>
            </a:r>
            <a:r>
              <a:rPr lang="en-US" sz="1800" b="1" dirty="0">
                <a:solidFill>
                  <a:srgbClr val="31859C"/>
                </a:solidFill>
                <a:latin typeface="Courier"/>
                <a:ea typeface="ＭＳ Ｐゴシック" charset="0"/>
                <a:cs typeface="Courier"/>
              </a:rPr>
              <a:t>with </a:t>
            </a:r>
            <a:r>
              <a:rPr lang="en-US" sz="1800" b="1" dirty="0" err="1" smtClean="0">
                <a:solidFill>
                  <a:srgbClr val="31859C"/>
                </a:solidFill>
                <a:latin typeface="Courier"/>
                <a:ea typeface="ＭＳ Ｐゴシック" charset="0"/>
                <a:cs typeface="Courier"/>
              </a:rPr>
              <a:t>OpenFst</a:t>
            </a:r>
            <a:r>
              <a:rPr lang="en-US" sz="1800" b="1" dirty="0" smtClean="0">
                <a:solidFill>
                  <a:srgbClr val="31859C"/>
                </a:solidFill>
                <a:latin typeface="Courier"/>
                <a:ea typeface="ＭＳ Ｐゴシック" charset="0"/>
                <a:cs typeface="Courier"/>
              </a:rPr>
              <a:t>).</a:t>
            </a:r>
            <a:endParaRPr lang="en-US" sz="1800" b="1" dirty="0">
              <a:solidFill>
                <a:srgbClr val="31859C"/>
              </a:solidFill>
              <a:latin typeface="Courier"/>
              <a:ea typeface="ＭＳ Ｐゴシック" charset="0"/>
              <a:cs typeface="Courier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b="1" dirty="0">
                <a:latin typeface="Courier"/>
                <a:ea typeface="ＭＳ Ｐゴシック" charset="0"/>
                <a:cs typeface="Courier"/>
              </a:rPr>
              <a:t>  </a:t>
            </a:r>
            <a:r>
              <a:rPr lang="en-US" sz="1800" b="1" dirty="0">
                <a:solidFill>
                  <a:srgbClr val="660066"/>
                </a:solidFill>
                <a:latin typeface="Courier"/>
                <a:ea typeface="ＭＳ Ｐゴシック" charset="0"/>
                <a:cs typeface="Courier"/>
              </a:rPr>
              <a:t>virtual</a:t>
            </a:r>
            <a:r>
              <a:rPr lang="en-US" sz="1800" b="1" dirty="0">
                <a:latin typeface="Courier"/>
                <a:ea typeface="ＭＳ Ｐゴシック" charset="0"/>
                <a:cs typeface="Courier"/>
              </a:rPr>
              <a:t>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"/>
                <a:ea typeface="ＭＳ Ｐゴシック" charset="0"/>
                <a:cs typeface="Courier"/>
              </a:rPr>
              <a:t>int32</a:t>
            </a:r>
            <a:r>
              <a:rPr lang="en-US" sz="1800" b="1" dirty="0">
                <a:latin typeface="Courier"/>
                <a:ea typeface="ＭＳ Ｐゴシック" charset="0"/>
                <a:cs typeface="Courier"/>
              </a:rPr>
              <a:t> </a:t>
            </a:r>
            <a:r>
              <a:rPr lang="en-US" sz="1800" b="1" dirty="0" err="1">
                <a:latin typeface="Courier"/>
                <a:ea typeface="ＭＳ Ｐゴシック" charset="0"/>
                <a:cs typeface="Courier"/>
              </a:rPr>
              <a:t>NumIndices</a:t>
            </a:r>
            <a:r>
              <a:rPr lang="en-US" sz="1800" b="1" dirty="0">
                <a:latin typeface="Courier"/>
                <a:ea typeface="ＭＳ Ｐゴシック" charset="0"/>
                <a:cs typeface="Courier"/>
              </a:rPr>
              <a:t>() = 0;</a:t>
            </a:r>
          </a:p>
          <a:p>
            <a:pPr marL="0" indent="0">
              <a:buFont typeface="Arial" charset="0"/>
              <a:buNone/>
              <a:defRPr/>
            </a:pPr>
            <a:endParaRPr lang="en-US" sz="1800" b="1" dirty="0" smtClean="0">
              <a:latin typeface="Courier"/>
              <a:ea typeface="ＭＳ Ｐゴシック" charset="0"/>
              <a:cs typeface="Courier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b="1" dirty="0" smtClean="0">
                <a:latin typeface="Courier"/>
                <a:ea typeface="ＭＳ Ｐゴシック" charset="0"/>
                <a:cs typeface="Courier"/>
              </a:rPr>
              <a:t>  </a:t>
            </a:r>
            <a:r>
              <a:rPr lang="en-US" sz="1800" b="1" dirty="0">
                <a:solidFill>
                  <a:srgbClr val="660066"/>
                </a:solidFill>
                <a:latin typeface="Courier"/>
                <a:ea typeface="ＭＳ Ｐゴシック" charset="0"/>
                <a:cs typeface="Courier"/>
              </a:rPr>
              <a:t>virtual</a:t>
            </a:r>
            <a:r>
              <a:rPr lang="en-US" sz="1800" b="1" dirty="0">
                <a:latin typeface="Courier"/>
                <a:ea typeface="ＭＳ Ｐゴシック" charset="0"/>
                <a:cs typeface="Courier"/>
              </a:rPr>
              <a:t> ~</a:t>
            </a:r>
            <a:r>
              <a:rPr lang="en-US" sz="1800" b="1" dirty="0" err="1">
                <a:latin typeface="Courier"/>
                <a:ea typeface="ＭＳ Ｐゴシック" charset="0"/>
                <a:cs typeface="Courier"/>
              </a:rPr>
              <a:t>DecodableInterface</a:t>
            </a:r>
            <a:r>
              <a:rPr lang="en-US" sz="1800" b="1" dirty="0">
                <a:latin typeface="Courier"/>
                <a:ea typeface="ＭＳ Ｐゴシック" charset="0"/>
                <a:cs typeface="Courier"/>
              </a:rPr>
              <a:t>() {}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b="1" dirty="0">
                <a:latin typeface="Courier"/>
                <a:ea typeface="ＭＳ Ｐゴシック" charset="0"/>
                <a:cs typeface="Courier"/>
              </a:rPr>
              <a:t>}</a:t>
            </a:r>
            <a:r>
              <a:rPr lang="en-US" sz="1800" b="1" dirty="0" smtClean="0">
                <a:latin typeface="Courier"/>
                <a:ea typeface="ＭＳ Ｐゴシック" charset="0"/>
                <a:cs typeface="Courier"/>
              </a:rPr>
              <a:t>;</a:t>
            </a:r>
            <a:endParaRPr lang="en-US" sz="1800" b="1" dirty="0">
              <a:latin typeface="Courier"/>
              <a:ea typeface="ＭＳ Ｐゴシック" charset="0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1869</TotalTime>
  <Words>325</Words>
  <Application>Microsoft Office PowerPoint</Application>
  <PresentationFormat>On-screen Show (4:3)</PresentationFormat>
  <Paragraphs>92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Calibri</vt:lpstr>
      <vt:lpstr>MS PGothic</vt:lpstr>
      <vt:lpstr>Arial</vt:lpstr>
      <vt:lpstr>Courier New</vt:lpstr>
      <vt:lpstr>Courier</vt:lpstr>
      <vt:lpstr>Office Theme</vt:lpstr>
      <vt:lpstr>Acoustic models in Kaldi </vt:lpstr>
      <vt:lpstr>Acoustic models in Kaldi </vt:lpstr>
      <vt:lpstr>Overview of AM Classes</vt:lpstr>
      <vt:lpstr>GMM</vt:lpstr>
      <vt:lpstr>GMM</vt:lpstr>
      <vt:lpstr>GMM</vt:lpstr>
      <vt:lpstr>GMM</vt:lpstr>
      <vt:lpstr>Overview of AM Classes</vt:lpstr>
      <vt:lpstr>The Decodable Interface</vt:lpstr>
      <vt:lpstr>Overview of AM Classes</vt:lpstr>
      <vt:lpstr>AM Classes with fMLLR</vt:lpstr>
      <vt:lpstr>AM Classes with MLLR</vt:lpstr>
      <vt:lpstr>Overview of SGMM Classes</vt:lpstr>
      <vt:lpstr>Things to do next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Acoustic models in Kaldi</dc:title>
  <dc:creator>A</dc:creator>
  <cp:lastModifiedBy>Daniel Povey</cp:lastModifiedBy>
  <cp:revision>58</cp:revision>
  <dcterms:created xsi:type="dcterms:W3CDTF">2011-05-25T13:08:34Z</dcterms:created>
  <dcterms:modified xsi:type="dcterms:W3CDTF">2011-05-27T20:43:19Z</dcterms:modified>
</cp:coreProperties>
</file>